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375" r:id="rId2"/>
    <p:sldId id="368" r:id="rId3"/>
    <p:sldId id="366" r:id="rId4"/>
    <p:sldId id="346" r:id="rId5"/>
    <p:sldId id="348" r:id="rId6"/>
    <p:sldId id="310" r:id="rId7"/>
    <p:sldId id="377" r:id="rId8"/>
    <p:sldId id="347" r:id="rId9"/>
    <p:sldId id="353" r:id="rId10"/>
    <p:sldId id="364" r:id="rId11"/>
    <p:sldId id="369" r:id="rId12"/>
    <p:sldId id="370" r:id="rId13"/>
    <p:sldId id="371" r:id="rId14"/>
    <p:sldId id="372" r:id="rId15"/>
    <p:sldId id="367" r:id="rId16"/>
    <p:sldId id="373" r:id="rId17"/>
    <p:sldId id="376" r:id="rId18"/>
    <p:sldId id="365" r:id="rId19"/>
    <p:sldId id="299" r:id="rId20"/>
    <p:sldId id="30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yam katta" initials="sk" lastIdx="1" clrIdx="0">
    <p:extLst>
      <p:ext uri="{19B8F6BF-5375-455C-9EA6-DF929625EA0E}">
        <p15:presenceInfo xmlns:p15="http://schemas.microsoft.com/office/powerpoint/2012/main" userId="e31ee55434565e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9" autoAdjust="0"/>
    <p:restoredTop sz="94564" autoAdjust="0"/>
  </p:normalViewPr>
  <p:slideViewPr>
    <p:cSldViewPr>
      <p:cViewPr varScale="1">
        <p:scale>
          <a:sx n="87" d="100"/>
          <a:sy n="87" d="100"/>
        </p:scale>
        <p:origin x="166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5/3/2024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1T11:38:06.97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1T11:41:43.466"/>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1T11:42:31.130"/>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1T11:42:51.775"/>
    </inkml:context>
    <inkml:brush xml:id="br0">
      <inkml:brushProperty name="width" value="0.2" units="cm"/>
      <inkml:brushProperty name="height" value="0.2"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1T11:42:57.625"/>
    </inkml:context>
    <inkml:brush xml:id="br0">
      <inkml:brushProperty name="width" value="0.2" units="cm"/>
      <inkml:brushProperty name="height" value="0.2" units="cm"/>
      <inkml:brushProperty name="color" value="#FFFFFF"/>
    </inkml:brush>
  </inkml:definitions>
  <inkml:trace contextRef="#ctx0" brushRef="#br0">22 116 24575,'3'-27'0,"-3"26"0,0 0 0,0 0 0,1 0 0,-1 0 0,0 0 0,0 0 0,1 0 0,-1 0 0,1 1 0,-1-1 0,0 0 0,1 0 0,0 1 0,-1-1 0,1 0 0,-1 0 0,1 1 0,0-1 0,0 1 0,-1-1 0,1 1 0,0-1 0,0 1 0,0-1 0,0 1 0,1-1 0,-1 1 0,-1 0 0,0 1 0,1-1 0,-1 0 0,1 0 0,-1 0 0,0 1 0,1-1 0,-1 0 0,1 1 0,-1-1 0,0 0 0,1 1 0,-1-1 0,0 0 0,0 1 0,1-1 0,-1 0 0,0 1 0,0-1 0,0 1 0,1-1 0,-1 1 0,0-1 0,0 1 0,0-1 0,0 0 0,0 1 0,0-1 0,0 1 0,0-1 0,0 1 0,1 19 0,-2-17 0,1 10 0,-1 14 0,1-26 0,0 0 0,0 0 0,0 1 0,0-1 0,1 0 0,-1 0 0,0 0 0,1 0 0,-1 1 0,1-1 0,-1 0 0,1 0 0,-1 0 0,1 0 0,0 0 0,0 0 0,0 0 0,0 0 0,-1-1 0,0 0 0,1 0 0,-1 0 0,0 0 0,1 0 0,-1 0 0,0 0 0,1 0 0,-1 0 0,1 0 0,-1 0 0,0 0 0,1 0 0,-1 0 0,0 0 0,1 0 0,-1 0 0,0 0 0,1-1 0,-1 1 0,0 0 0,1 0 0,-1 0 0,0 0 0,1-1 0,-1 1 0,0 0 0,0-1 0,1 1 0,-1 0 0,0 0 0,0-1 0,1 1 0,-1 0 0,0-1 0,0 1 0,0 0 0,0-1 0,0 1 0,0 0 0,1-1 0,-1 1 0,0-1 0,0 1 0,0 0 0,0-1 0,3-19 0,-3 16 0,-1-36 0,1 38 0,-1-1 0,1 1 0,-1 0 0,0-1 0,0 1 0,0-1 0,0 1 0,-1 0 0,1 0 0,0 0 0,-1 0 0,0 0 0,-2-2 0,1 0 0,0 0 0,-1 0 0,1 0 0,1 0 0,-1 0 0,-3-7 0,-2-5 0,8 15-22,0 1-1,-1-1 1,1 1 0,0-1-1,0 1 1,-1 0 0,1-1-1,0 1 1,0 0-1,-1-1 1,1 1 0,0 0-1,-1-1 1,1 1 0,-1 0-1,1 0 1,0-1-1,-1 1 1,1 0 0,-1 0-1,1 0 1,-1 0-1,1-1 1,0 1 0,-1 0-1,1 0 1,-1 0 0,1 0-1,-1 0 1,1 0-1,-1 0 1,1 0 0,-1 0-1,1 1 1,0-1-1,-1 0 1,1 0 0,-1 0-1,1 0 1,-1 1 0,1-1-1,0 0 1,-1 0-1,1 1 1,0-1 0,-1 0-1,1 1 1,0-1 0,-1 0-1,1 1 1,0-1-1,0 1 1,-1-1 0,1 0-1,0 1 1,0-1-1,0 1 1,-1-1 0,1 1-1,0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5/3/2024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6E7C27-16C2-4FD5-8EDE-FBC75B02CAE1}" type="datetime3">
              <a:rPr lang="en-US" smtClean="0"/>
              <a:pPr/>
              <a:t>3 May 2024</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7E129-FEC6-4F1C-87DA-3FA2731984DA}" type="datetime3">
              <a:rPr lang="en-US" smtClean="0"/>
              <a:pPr/>
              <a:t>3 May 2024</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EDB6C-4E1E-4281-A1E0-61DF76DC1030}" type="datetime3">
              <a:rPr lang="en-US" smtClean="0"/>
              <a:pPr/>
              <a:t>3 May 2024</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noFill/>
          <a:ln>
            <a:noFill/>
          </a:ln>
          <a:effectLst>
            <a:outerShdw blurRad="50800" dist="50800" dir="5400000" algn="ctr" rotWithShape="0">
              <a:schemeClr val="bg1"/>
            </a:outerShdw>
          </a:effectLst>
        </p:spPr>
        <p:txBody>
          <a:bodyPr/>
          <a:lstStyle>
            <a:lvl1pPr>
              <a:defRPr>
                <a:solidFill>
                  <a:schemeClr val="accent6">
                    <a:lumMod val="50000"/>
                  </a:schemeClr>
                </a:solidFill>
              </a:defRPr>
            </a:lvl1pPr>
          </a:lstStyle>
          <a:p>
            <a:fld id="{022C0B77-B5C0-41D3-97D7-210C8A431946}" type="datetime3">
              <a:rPr lang="en-US" smtClean="0"/>
              <a:pPr/>
              <a:t>3 May 2024</a:t>
            </a:fld>
            <a:endParaRPr lang="en-US" dirty="0"/>
          </a:p>
        </p:txBody>
      </p:sp>
      <p:sp>
        <p:nvSpPr>
          <p:cNvPr id="5" name="Footer Placeholder 4"/>
          <p:cNvSpPr>
            <a:spLocks noGrp="1"/>
          </p:cNvSpPr>
          <p:nvPr>
            <p:ph type="ftr" sz="quarter" idx="11"/>
          </p:nvPr>
        </p:nvSpPr>
        <p:spPr/>
        <p:txBody>
          <a:bodyPr/>
          <a:lstStyle>
            <a:lvl1pPr>
              <a:defRPr>
                <a:solidFill>
                  <a:schemeClr val="accent6">
                    <a:lumMod val="50000"/>
                  </a:schemeClr>
                </a:solidFill>
              </a:defRPr>
            </a:lvl1pPr>
          </a:lstStyle>
          <a:p>
            <a:r>
              <a:rPr lang="en-US"/>
              <a:t>School of Computing</a:t>
            </a:r>
            <a:endParaRPr lang="en-US" dirty="0"/>
          </a:p>
        </p:txBody>
      </p:sp>
      <p:sp>
        <p:nvSpPr>
          <p:cNvPr id="6" name="Slide Number Placeholder 5"/>
          <p:cNvSpPr>
            <a:spLocks noGrp="1"/>
          </p:cNvSpPr>
          <p:nvPr>
            <p:ph type="sldNum" sz="quarter" idx="12"/>
          </p:nvPr>
        </p:nvSpPr>
        <p:spPr/>
        <p:txBody>
          <a:bodyPr/>
          <a:lstStyle>
            <a:lvl1pPr>
              <a:defRPr>
                <a:solidFill>
                  <a:schemeClr val="accent6">
                    <a:lumMod val="50000"/>
                  </a:schemeClr>
                </a:solidFill>
              </a:defRPr>
            </a:lvl1pPr>
          </a:lstStyle>
          <a:p>
            <a:fld id="{C0EC1BDC-9B67-430D-970A-E36C751751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A0253-5212-49C0-B220-868D06335A5E}" type="datetime3">
              <a:rPr lang="en-US" smtClean="0"/>
              <a:pPr/>
              <a:t>3 May 2024</a:t>
            </a:fld>
            <a:endParaRPr lang="en-US"/>
          </a:p>
        </p:txBody>
      </p:sp>
      <p:sp>
        <p:nvSpPr>
          <p:cNvPr id="5" name="Footer Placeholder 4"/>
          <p:cNvSpPr>
            <a:spLocks noGrp="1"/>
          </p:cNvSpPr>
          <p:nvPr>
            <p:ph type="ftr" sz="quarter" idx="11"/>
          </p:nvPr>
        </p:nvSpPr>
        <p:spPr/>
        <p:txBody>
          <a:bodyPr/>
          <a:lstStyle/>
          <a:p>
            <a:r>
              <a:rPr lang="en-US"/>
              <a:t>School of Computing</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9E232-9D5D-4D27-AF47-61E4C4587D76}" type="datetime3">
              <a:rPr lang="en-US" smtClean="0"/>
              <a:pPr/>
              <a:t>3 May 2024</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79B3BB-114E-4111-8052-0BC0558AA05F}" type="datetime3">
              <a:rPr lang="en-US" smtClean="0"/>
              <a:pPr/>
              <a:t>3 May 2024</a:t>
            </a:fld>
            <a:endParaRPr lang="en-US"/>
          </a:p>
        </p:txBody>
      </p:sp>
      <p:sp>
        <p:nvSpPr>
          <p:cNvPr id="8" name="Footer Placeholder 7"/>
          <p:cNvSpPr>
            <a:spLocks noGrp="1"/>
          </p:cNvSpPr>
          <p:nvPr>
            <p:ph type="ftr" sz="quarter" idx="11"/>
          </p:nvPr>
        </p:nvSpPr>
        <p:spPr/>
        <p:txBody>
          <a:bodyPr/>
          <a:lstStyle/>
          <a:p>
            <a:r>
              <a:rPr lang="en-US"/>
              <a:t>School of Computing</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D305F7-9DF8-482F-A92F-377DE8B06454}" type="datetime3">
              <a:rPr lang="en-US" smtClean="0"/>
              <a:pPr/>
              <a:t>3 May 2024</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629EA-6B2E-4077-9690-3164A6869B63}" type="datetime3">
              <a:rPr lang="en-US" smtClean="0"/>
              <a:pPr/>
              <a:t>3 May 2024</a:t>
            </a:fld>
            <a:endParaRPr lang="en-US"/>
          </a:p>
        </p:txBody>
      </p:sp>
      <p:sp>
        <p:nvSpPr>
          <p:cNvPr id="3" name="Footer Placeholder 2"/>
          <p:cNvSpPr>
            <a:spLocks noGrp="1"/>
          </p:cNvSpPr>
          <p:nvPr>
            <p:ph type="ftr" sz="quarter" idx="11"/>
          </p:nvPr>
        </p:nvSpPr>
        <p:spPr/>
        <p:txBody>
          <a:bodyPr/>
          <a:lstStyle/>
          <a:p>
            <a:r>
              <a:rPr lang="en-US"/>
              <a:t>School of Computing</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50F3F-5DBE-4A29-BC4C-5DBB7AA3E72C}" type="datetime3">
              <a:rPr lang="en-US" smtClean="0"/>
              <a:pPr/>
              <a:t>3 May 2024</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44D7CD-DC6B-447A-B516-2D668A535C98}" type="datetime3">
              <a:rPr lang="en-US" smtClean="0"/>
              <a:pPr/>
              <a:t>3 May 2024</a:t>
            </a:fld>
            <a:endParaRPr lang="en-US"/>
          </a:p>
        </p:txBody>
      </p:sp>
      <p:sp>
        <p:nvSpPr>
          <p:cNvPr id="6" name="Footer Placeholder 5"/>
          <p:cNvSpPr>
            <a:spLocks noGrp="1"/>
          </p:cNvSpPr>
          <p:nvPr>
            <p:ph type="ftr" sz="quarter" idx="11"/>
          </p:nvPr>
        </p:nvSpPr>
        <p:spPr/>
        <p:txBody>
          <a:bodyPr/>
          <a:lstStyle/>
          <a:p>
            <a:r>
              <a:rPr lang="en-US"/>
              <a:t>School of Computing</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C00D-D945-4F51-B787-E058BBE42DC9}" type="datetime3">
              <a:rPr lang="en-US" smtClean="0"/>
              <a:pPr/>
              <a:t>3 May 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png"/><Relationship Id="rId10" Type="http://schemas.openxmlformats.org/officeDocument/2006/relationships/image" Target="../media/image1.jpeg"/><Relationship Id="rId4" Type="http://schemas.openxmlformats.org/officeDocument/2006/relationships/customXml" Target="../ink/ink2.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824221" y="3745178"/>
            <a:ext cx="7848600" cy="601927"/>
          </a:xfrm>
        </p:spPr>
        <p:txBody>
          <a:bodyPr>
            <a:normAutofit/>
          </a:bodyPr>
          <a:lstStyle/>
          <a:p>
            <a:r>
              <a:rPr lang="en-IN" sz="2800" b="1" dirty="0">
                <a:ea typeface="Calibri" panose="020F0502020204030204" pitchFamily="34" charset="0"/>
                <a:cs typeface="Arial" pitchFamily="34" charset="0"/>
              </a:rPr>
              <a:t>“</a:t>
            </a:r>
            <a:r>
              <a:rPr lang="en-IN" sz="2800" b="1" kern="100" dirty="0">
                <a:latin typeface="Calibri" panose="020F0502020204030204" pitchFamily="34" charset="0"/>
                <a:ea typeface="Calibri" panose="020F0502020204030204" pitchFamily="34" charset="0"/>
                <a:cs typeface="Times New Roman" panose="02020603050405020304" pitchFamily="18" charset="0"/>
              </a:rPr>
              <a:t>CHAT-DRIVEN E-COMMERCE EXPERIENCE</a:t>
            </a:r>
            <a:r>
              <a:rPr lang="en-IN" sz="2800" b="1" kern="100" dirty="0">
                <a:latin typeface="Calibri" panose="020F0502020204030204" pitchFamily="34" charset="0"/>
                <a:ea typeface="Calibri" panose="020F0502020204030204" pitchFamily="34" charset="0"/>
                <a:cs typeface="Arial" pitchFamily="34" charset="0"/>
              </a:rPr>
              <a:t>”</a:t>
            </a:r>
            <a:endParaRPr lang="en-US" sz="3000" dirty="0">
              <a:latin typeface="Arial" pitchFamily="34" charset="0"/>
              <a:cs typeface="Arial" pitchFamily="34" charset="0"/>
            </a:endParaRPr>
          </a:p>
        </p:txBody>
      </p:sp>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3 May 2024</a:t>
            </a:fld>
            <a:endParaRPr lang="en-US" dirty="0"/>
          </a:p>
        </p:txBody>
      </p:sp>
      <p:sp>
        <p:nvSpPr>
          <p:cNvPr id="6" name="Footer Placeholder 5"/>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90B78F9-9665-2AF5-5503-DC8BF824F5AB}"/>
                  </a:ext>
                </a:extLst>
              </p14:cNvPr>
              <p14:cNvContentPartPr/>
              <p14:nvPr/>
            </p14:nvContentPartPr>
            <p14:xfrm>
              <a:off x="388040" y="1215674"/>
              <a:ext cx="360" cy="360"/>
            </p14:xfrm>
          </p:contentPart>
        </mc:Choice>
        <mc:Fallback xmlns="">
          <p:pic>
            <p:nvPicPr>
              <p:cNvPr id="2" name="Ink 1">
                <a:extLst>
                  <a:ext uri="{FF2B5EF4-FFF2-40B4-BE49-F238E27FC236}">
                    <a16:creationId xmlns:a16="http://schemas.microsoft.com/office/drawing/2014/main" id="{D90B78F9-9665-2AF5-5503-DC8BF824F5AB}"/>
                  </a:ext>
                </a:extLst>
              </p:cNvPr>
              <p:cNvPicPr/>
              <p:nvPr/>
            </p:nvPicPr>
            <p:blipFill>
              <a:blip r:embed="rId3"/>
              <a:stretch>
                <a:fillRect/>
              </a:stretch>
            </p:blipFill>
            <p:spPr>
              <a:xfrm>
                <a:off x="352040" y="11796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B7D8399-B6F4-E7BB-50D4-4102BD27FE82}"/>
                  </a:ext>
                </a:extLst>
              </p14:cNvPr>
              <p14:cNvContentPartPr/>
              <p14:nvPr/>
            </p14:nvContentPartPr>
            <p14:xfrm>
              <a:off x="-914520" y="2133394"/>
              <a:ext cx="360" cy="360"/>
            </p14:xfrm>
          </p:contentPart>
        </mc:Choice>
        <mc:Fallback xmlns="">
          <p:pic>
            <p:nvPicPr>
              <p:cNvPr id="8" name="Ink 7">
                <a:extLst>
                  <a:ext uri="{FF2B5EF4-FFF2-40B4-BE49-F238E27FC236}">
                    <a16:creationId xmlns:a16="http://schemas.microsoft.com/office/drawing/2014/main" id="{7B7D8399-B6F4-E7BB-50D4-4102BD27FE82}"/>
                  </a:ext>
                </a:extLst>
              </p:cNvPr>
              <p:cNvPicPr/>
              <p:nvPr/>
            </p:nvPicPr>
            <p:blipFill>
              <a:blip r:embed="rId5"/>
              <a:stretch>
                <a:fillRect/>
              </a:stretch>
            </p:blipFill>
            <p:spPr>
              <a:xfrm>
                <a:off x="-923520" y="2124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F7CCC57-ABCD-746C-9F4B-DE1A088E5837}"/>
                  </a:ext>
                </a:extLst>
              </p14:cNvPr>
              <p14:cNvContentPartPr/>
              <p14:nvPr/>
            </p14:nvContentPartPr>
            <p14:xfrm>
              <a:off x="360268" y="1218977"/>
              <a:ext cx="360" cy="360"/>
            </p14:xfrm>
          </p:contentPart>
        </mc:Choice>
        <mc:Fallback xmlns="">
          <p:pic>
            <p:nvPicPr>
              <p:cNvPr id="9" name="Ink 8">
                <a:extLst>
                  <a:ext uri="{FF2B5EF4-FFF2-40B4-BE49-F238E27FC236}">
                    <a16:creationId xmlns:a16="http://schemas.microsoft.com/office/drawing/2014/main" id="{1F7CCC57-ABCD-746C-9F4B-DE1A088E5837}"/>
                  </a:ext>
                </a:extLst>
              </p:cNvPr>
              <p:cNvPicPr/>
              <p:nvPr/>
            </p:nvPicPr>
            <p:blipFill>
              <a:blip r:embed="rId3"/>
              <a:stretch>
                <a:fillRect/>
              </a:stretch>
            </p:blipFill>
            <p:spPr>
              <a:xfrm>
                <a:off x="324268" y="118297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9A639A-5C2D-18A3-3D1D-C18603E65B51}"/>
                  </a:ext>
                </a:extLst>
              </p14:cNvPr>
              <p14:cNvContentPartPr/>
              <p14:nvPr/>
            </p14:nvContentPartPr>
            <p14:xfrm>
              <a:off x="8832285" y="1232747"/>
              <a:ext cx="360" cy="360"/>
            </p14:xfrm>
          </p:contentPart>
        </mc:Choice>
        <mc:Fallback xmlns="">
          <p:pic>
            <p:nvPicPr>
              <p:cNvPr id="10" name="Ink 9">
                <a:extLst>
                  <a:ext uri="{FF2B5EF4-FFF2-40B4-BE49-F238E27FC236}">
                    <a16:creationId xmlns:a16="http://schemas.microsoft.com/office/drawing/2014/main" id="{479A639A-5C2D-18A3-3D1D-C18603E65B51}"/>
                  </a:ext>
                </a:extLst>
              </p:cNvPr>
              <p:cNvPicPr/>
              <p:nvPr/>
            </p:nvPicPr>
            <p:blipFill>
              <a:blip r:embed="rId3"/>
              <a:stretch>
                <a:fillRect/>
              </a:stretch>
            </p:blipFill>
            <p:spPr>
              <a:xfrm>
                <a:off x="8796285" y="1196747"/>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33EFE0B-AA38-0438-692B-7A72B73F1185}"/>
                  </a:ext>
                </a:extLst>
              </p14:cNvPr>
              <p14:cNvContentPartPr/>
              <p14:nvPr/>
            </p14:nvContentPartPr>
            <p14:xfrm>
              <a:off x="8824365" y="1190987"/>
              <a:ext cx="26280" cy="59760"/>
            </p14:xfrm>
          </p:contentPart>
        </mc:Choice>
        <mc:Fallback xmlns="">
          <p:pic>
            <p:nvPicPr>
              <p:cNvPr id="11" name="Ink 10">
                <a:extLst>
                  <a:ext uri="{FF2B5EF4-FFF2-40B4-BE49-F238E27FC236}">
                    <a16:creationId xmlns:a16="http://schemas.microsoft.com/office/drawing/2014/main" id="{A33EFE0B-AA38-0438-692B-7A72B73F1185}"/>
                  </a:ext>
                </a:extLst>
              </p:cNvPr>
              <p:cNvPicPr/>
              <p:nvPr/>
            </p:nvPicPr>
            <p:blipFill>
              <a:blip r:embed="rId9"/>
              <a:stretch>
                <a:fillRect/>
              </a:stretch>
            </p:blipFill>
            <p:spPr>
              <a:xfrm>
                <a:off x="8788365" y="1154987"/>
                <a:ext cx="97920" cy="131400"/>
              </a:xfrm>
              <a:prstGeom prst="rect">
                <a:avLst/>
              </a:prstGeom>
            </p:spPr>
          </p:pic>
        </mc:Fallback>
      </mc:AlternateContent>
      <p:pic>
        <p:nvPicPr>
          <p:cNvPr id="7" name="image2.jpeg">
            <a:extLst>
              <a:ext uri="{FF2B5EF4-FFF2-40B4-BE49-F238E27FC236}">
                <a16:creationId xmlns:a16="http://schemas.microsoft.com/office/drawing/2014/main" id="{80191FAE-ACF2-9E4C-9780-1D8FAB930122}"/>
              </a:ext>
            </a:extLst>
          </p:cNvPr>
          <p:cNvPicPr/>
          <p:nvPr/>
        </p:nvPicPr>
        <p:blipFill>
          <a:blip r:embed="rId10" cstate="print"/>
          <a:stretch>
            <a:fillRect/>
          </a:stretch>
        </p:blipFill>
        <p:spPr>
          <a:xfrm>
            <a:off x="304800" y="183597"/>
            <a:ext cx="8539291" cy="1881476"/>
          </a:xfrm>
          <a:prstGeom prst="rect">
            <a:avLst/>
          </a:prstGeom>
          <a:ln>
            <a:solidFill>
              <a:srgbClr val="002060"/>
            </a:solidFill>
          </a:ln>
        </p:spPr>
      </p:pic>
      <p:sp>
        <p:nvSpPr>
          <p:cNvPr id="12" name="Title 1">
            <a:extLst>
              <a:ext uri="{FF2B5EF4-FFF2-40B4-BE49-F238E27FC236}">
                <a16:creationId xmlns:a16="http://schemas.microsoft.com/office/drawing/2014/main" id="{5AD67EE3-B039-CBAC-1BBB-1EBFF11EEB12}"/>
              </a:ext>
            </a:extLst>
          </p:cNvPr>
          <p:cNvSpPr txBox="1">
            <a:spLocks/>
          </p:cNvSpPr>
          <p:nvPr/>
        </p:nvSpPr>
        <p:spPr>
          <a:xfrm>
            <a:off x="360267" y="2459772"/>
            <a:ext cx="8517441" cy="1121769"/>
          </a:xfrm>
          <a:prstGeom prst="rect">
            <a:avLst/>
          </a:prstGeom>
          <a:ln>
            <a:solidFill>
              <a:srgbClr val="002060"/>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latin typeface="Calibri Light (Headings)"/>
              </a:rPr>
              <a:t>Department of Computer Science and Engineering</a:t>
            </a:r>
            <a:br>
              <a:rPr lang="en-GB" sz="3200" b="1" dirty="0">
                <a:latin typeface="Calibri Light (Headings)"/>
              </a:rPr>
            </a:br>
            <a:r>
              <a:rPr lang="en-GB" sz="3200" b="1" dirty="0">
                <a:latin typeface="Calibri Light (Headings)"/>
              </a:rPr>
              <a:t>Interdisciplinary Project</a:t>
            </a:r>
          </a:p>
        </p:txBody>
      </p:sp>
      <p:sp>
        <p:nvSpPr>
          <p:cNvPr id="14" name="Subtitle 13">
            <a:extLst>
              <a:ext uri="{FF2B5EF4-FFF2-40B4-BE49-F238E27FC236}">
                <a16:creationId xmlns:a16="http://schemas.microsoft.com/office/drawing/2014/main" id="{6DFB480D-C9F1-0CD6-4177-E974DC91A4C2}"/>
              </a:ext>
            </a:extLst>
          </p:cNvPr>
          <p:cNvSpPr>
            <a:spLocks noGrp="1"/>
          </p:cNvSpPr>
          <p:nvPr>
            <p:ph type="subTitle" idx="1"/>
          </p:nvPr>
        </p:nvSpPr>
        <p:spPr>
          <a:xfrm>
            <a:off x="228600" y="4591646"/>
            <a:ext cx="3894697" cy="1219200"/>
          </a:xfrm>
        </p:spPr>
        <p:txBody>
          <a:bodyPr>
            <a:normAutofit fontScale="92500" lnSpcReduction="10000"/>
          </a:bodyPr>
          <a:lstStyle/>
          <a:p>
            <a:r>
              <a:rPr lang="en-US" sz="2400" b="1" dirty="0">
                <a:solidFill>
                  <a:schemeClr val="tx1"/>
                </a:solidFill>
              </a:rPr>
              <a:t>PROJECT STUDENT</a:t>
            </a:r>
          </a:p>
          <a:p>
            <a:r>
              <a:rPr lang="en-US" sz="2400" b="1" dirty="0">
                <a:solidFill>
                  <a:schemeClr val="tx1"/>
                </a:solidFill>
              </a:rPr>
              <a:t>KATTA SYAMKUMAR</a:t>
            </a:r>
          </a:p>
          <a:p>
            <a:r>
              <a:rPr lang="en-US" sz="2400" b="1" dirty="0">
                <a:solidFill>
                  <a:schemeClr val="tx1"/>
                </a:solidFill>
              </a:rPr>
              <a:t>41110609</a:t>
            </a:r>
            <a:endParaRPr lang="en-IN" sz="2400" b="1" dirty="0">
              <a:solidFill>
                <a:schemeClr val="tx1"/>
              </a:solidFill>
            </a:endParaRPr>
          </a:p>
        </p:txBody>
      </p:sp>
      <p:sp>
        <p:nvSpPr>
          <p:cNvPr id="16" name="Subtitle 13">
            <a:extLst>
              <a:ext uri="{FF2B5EF4-FFF2-40B4-BE49-F238E27FC236}">
                <a16:creationId xmlns:a16="http://schemas.microsoft.com/office/drawing/2014/main" id="{60A80544-A488-915F-EB5A-7B9DF413ABB2}"/>
              </a:ext>
            </a:extLst>
          </p:cNvPr>
          <p:cNvSpPr txBox="1">
            <a:spLocks/>
          </p:cNvSpPr>
          <p:nvPr/>
        </p:nvSpPr>
        <p:spPr>
          <a:xfrm>
            <a:off x="4754003" y="4586164"/>
            <a:ext cx="3894697" cy="1219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IN" dirty="0"/>
          </a:p>
        </p:txBody>
      </p:sp>
      <p:sp>
        <p:nvSpPr>
          <p:cNvPr id="18" name="Subtitle 13">
            <a:extLst>
              <a:ext uri="{FF2B5EF4-FFF2-40B4-BE49-F238E27FC236}">
                <a16:creationId xmlns:a16="http://schemas.microsoft.com/office/drawing/2014/main" id="{00C1EEB8-9F6C-77A2-10EF-B8EA9616C9DD}"/>
              </a:ext>
            </a:extLst>
          </p:cNvPr>
          <p:cNvSpPr txBox="1">
            <a:spLocks/>
          </p:cNvSpPr>
          <p:nvPr/>
        </p:nvSpPr>
        <p:spPr>
          <a:xfrm>
            <a:off x="4343400" y="4586164"/>
            <a:ext cx="4610100" cy="1219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b="1" dirty="0">
                <a:solidFill>
                  <a:schemeClr val="tx1"/>
                </a:solidFill>
              </a:rPr>
              <a:t>GUIDE</a:t>
            </a:r>
          </a:p>
          <a:p>
            <a:r>
              <a:rPr lang="en-US" sz="2400" b="1" dirty="0">
                <a:solidFill>
                  <a:schemeClr val="tx1"/>
                </a:solidFill>
              </a:rPr>
              <a:t>Ms. LAKSHMI PRIYA S, M.E, (</a:t>
            </a:r>
            <a:r>
              <a:rPr lang="en-US" sz="2400" b="1" dirty="0" err="1">
                <a:solidFill>
                  <a:schemeClr val="tx1"/>
                </a:solidFill>
              </a:rPr>
              <a:t>Ph.D</a:t>
            </a:r>
            <a:r>
              <a:rPr lang="en-US" sz="2400" b="1" dirty="0">
                <a:solidFill>
                  <a:schemeClr val="tx1"/>
                </a:solidFill>
              </a:rPr>
              <a:t>)</a:t>
            </a:r>
          </a:p>
        </p:txBody>
      </p:sp>
    </p:spTree>
    <p:extLst>
      <p:ext uri="{BB962C8B-B14F-4D97-AF65-F5344CB8AC3E}">
        <p14:creationId xmlns:p14="http://schemas.microsoft.com/office/powerpoint/2010/main" val="2611586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304800" y="76200"/>
            <a:ext cx="8622322"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10</a:t>
            </a:fld>
            <a:endParaRPr lang="en-US"/>
          </a:p>
        </p:txBody>
      </p:sp>
      <p:pic>
        <p:nvPicPr>
          <p:cNvPr id="7" name="Picture 6">
            <a:extLst>
              <a:ext uri="{FF2B5EF4-FFF2-40B4-BE49-F238E27FC236}">
                <a16:creationId xmlns:a16="http://schemas.microsoft.com/office/drawing/2014/main" id="{D5829C05-3397-4D89-9F49-51CF8988C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724150"/>
            <a:ext cx="6644054" cy="3737280"/>
          </a:xfrm>
          <a:prstGeom prst="rect">
            <a:avLst/>
          </a:prstGeom>
        </p:spPr>
      </p:pic>
      <p:sp>
        <p:nvSpPr>
          <p:cNvPr id="3" name="TextBox 2">
            <a:extLst>
              <a:ext uri="{FF2B5EF4-FFF2-40B4-BE49-F238E27FC236}">
                <a16:creationId xmlns:a16="http://schemas.microsoft.com/office/drawing/2014/main" id="{4217E6BA-2567-8BFC-D3B2-70ADCCC1B841}"/>
              </a:ext>
            </a:extLst>
          </p:cNvPr>
          <p:cNvSpPr txBox="1"/>
          <p:nvPr/>
        </p:nvSpPr>
        <p:spPr>
          <a:xfrm>
            <a:off x="3733800" y="1371600"/>
            <a:ext cx="1676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Home Page</a:t>
            </a:r>
            <a:endParaRPr lang="en-IN"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B628F727-68AE-A8FE-BF20-EBC90CA0F692}"/>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The homepage for agricultural supplies features clear navigation options leading to product categories like fertilizers, tools, seeds, and plants, with featured products and promotional banners for special offers. It includes search functionality and interactive elements for user guidance, along with customer reviews to build trust and credibility.</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520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293075" y="76200"/>
            <a:ext cx="8622323"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11</a:t>
            </a:fld>
            <a:endParaRPr lang="en-US"/>
          </a:p>
        </p:txBody>
      </p:sp>
      <p:sp>
        <p:nvSpPr>
          <p:cNvPr id="10" name="TextBox 9">
            <a:extLst>
              <a:ext uri="{FF2B5EF4-FFF2-40B4-BE49-F238E27FC236}">
                <a16:creationId xmlns:a16="http://schemas.microsoft.com/office/drawing/2014/main" id="{86CCA644-74CB-F1F9-DB3B-8AABFCA4BED7}"/>
              </a:ext>
            </a:extLst>
          </p:cNvPr>
          <p:cNvSpPr txBox="1"/>
          <p:nvPr/>
        </p:nvSpPr>
        <p:spPr>
          <a:xfrm>
            <a:off x="3886200" y="1371600"/>
            <a:ext cx="1676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Login Page</a:t>
            </a:r>
            <a:endParaRPr lang="en-IN"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C2B37D8-07EB-B462-369E-24C97CFECD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781197"/>
            <a:ext cx="6451553" cy="3626588"/>
          </a:xfrm>
          <a:prstGeom prst="rect">
            <a:avLst/>
          </a:prstGeom>
          <a:noFill/>
          <a:ln>
            <a:noFill/>
          </a:ln>
        </p:spPr>
      </p:pic>
      <p:sp>
        <p:nvSpPr>
          <p:cNvPr id="7" name="Title 1">
            <a:extLst>
              <a:ext uri="{FF2B5EF4-FFF2-40B4-BE49-F238E27FC236}">
                <a16:creationId xmlns:a16="http://schemas.microsoft.com/office/drawing/2014/main" id="{0C62B32E-8A21-EE7A-6050-30D838672F90}"/>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The eCommerce website features a "Seller" button leading to a secure login page where sellers input credentials to manage their listings and orders, with additional security measures like captcha or two-factor authentication for protection. Authenticated sellers access a personalized dashboard for efficient selling activities, ensuring a seamless and secure experience.</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953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293077" y="76200"/>
            <a:ext cx="8622322"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12</a:t>
            </a:fld>
            <a:endParaRPr lang="en-US"/>
          </a:p>
        </p:txBody>
      </p:sp>
      <p:sp>
        <p:nvSpPr>
          <p:cNvPr id="9" name="TextBox 8">
            <a:extLst>
              <a:ext uri="{FF2B5EF4-FFF2-40B4-BE49-F238E27FC236}">
                <a16:creationId xmlns:a16="http://schemas.microsoft.com/office/drawing/2014/main" id="{1818C48C-0843-6C98-EE32-98BFD1ADE503}"/>
              </a:ext>
            </a:extLst>
          </p:cNvPr>
          <p:cNvSpPr txBox="1"/>
          <p:nvPr/>
        </p:nvSpPr>
        <p:spPr>
          <a:xfrm>
            <a:off x="3848100" y="1383268"/>
            <a:ext cx="18669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Seller Form</a:t>
            </a:r>
            <a:endParaRPr lang="en-IN"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D2963DD-A113-D890-59A3-6C0BBE2983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6931" y="2771141"/>
            <a:ext cx="6321669" cy="3553459"/>
          </a:xfrm>
          <a:prstGeom prst="rect">
            <a:avLst/>
          </a:prstGeom>
          <a:noFill/>
          <a:ln>
            <a:noFill/>
          </a:ln>
        </p:spPr>
      </p:pic>
      <p:sp>
        <p:nvSpPr>
          <p:cNvPr id="3" name="Title 1">
            <a:extLst>
              <a:ext uri="{FF2B5EF4-FFF2-40B4-BE49-F238E27FC236}">
                <a16:creationId xmlns:a16="http://schemas.microsoft.com/office/drawing/2014/main" id="{ADBC753D-31BE-B486-F860-0DE227860355}"/>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Upon seller login, a form prompts input of product details like name, price, and category, with additional fields for specific product types like fertilizers, ensuring accurate categorization. Sellers efficiently manage listings through this organized form, enhancing product presentation on the eCommerce platform.</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607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304800" y="76200"/>
            <a:ext cx="8610600"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13</a:t>
            </a:fld>
            <a:endParaRPr lang="en-US"/>
          </a:p>
        </p:txBody>
      </p:sp>
      <p:sp>
        <p:nvSpPr>
          <p:cNvPr id="3" name="TextBox 2">
            <a:extLst>
              <a:ext uri="{FF2B5EF4-FFF2-40B4-BE49-F238E27FC236}">
                <a16:creationId xmlns:a16="http://schemas.microsoft.com/office/drawing/2014/main" id="{DE5BC783-B388-39E6-4034-E5661E74B399}"/>
              </a:ext>
            </a:extLst>
          </p:cNvPr>
          <p:cNvSpPr txBox="1"/>
          <p:nvPr/>
        </p:nvSpPr>
        <p:spPr>
          <a:xfrm>
            <a:off x="3581400" y="1339334"/>
            <a:ext cx="1981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Products Page</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E42DCBF-53D2-EA8A-0CDE-74205D845A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3860" y="2872314"/>
            <a:ext cx="5869940" cy="3299886"/>
          </a:xfrm>
          <a:prstGeom prst="rect">
            <a:avLst/>
          </a:prstGeom>
          <a:noFill/>
          <a:ln>
            <a:noFill/>
          </a:ln>
        </p:spPr>
      </p:pic>
      <p:sp>
        <p:nvSpPr>
          <p:cNvPr id="7" name="Title 1">
            <a:extLst>
              <a:ext uri="{FF2B5EF4-FFF2-40B4-BE49-F238E27FC236}">
                <a16:creationId xmlns:a16="http://schemas.microsoft.com/office/drawing/2014/main" id="{7D84404E-4C5E-FD14-9B39-70433E0C3C4D}"/>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Customers browse and purchase products on the product listing page, featuring "Add to Cart" functionality, transparent pricing, and a search function for easy product discovery, enhancing the shopping experience. These features create a user-friendly environment for seamless product exploration, selection, and purchase.</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932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457200" y="76200"/>
            <a:ext cx="8229600"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14</a:t>
            </a:fld>
            <a:endParaRPr lang="en-US"/>
          </a:p>
        </p:txBody>
      </p:sp>
      <p:sp>
        <p:nvSpPr>
          <p:cNvPr id="3" name="TextBox 2">
            <a:extLst>
              <a:ext uri="{FF2B5EF4-FFF2-40B4-BE49-F238E27FC236}">
                <a16:creationId xmlns:a16="http://schemas.microsoft.com/office/drawing/2014/main" id="{09F0E05B-2F18-D912-84BA-E0473CCDA114}"/>
              </a:ext>
            </a:extLst>
          </p:cNvPr>
          <p:cNvSpPr txBox="1"/>
          <p:nvPr/>
        </p:nvSpPr>
        <p:spPr>
          <a:xfrm>
            <a:off x="3657600" y="1301234"/>
            <a:ext cx="2209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SQL Database</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F5ED5E6-2AC3-04D1-D26D-D7A9DF3D21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808" y="2823771"/>
            <a:ext cx="6264592" cy="3520856"/>
          </a:xfrm>
          <a:prstGeom prst="rect">
            <a:avLst/>
          </a:prstGeom>
          <a:noFill/>
          <a:ln>
            <a:noFill/>
          </a:ln>
        </p:spPr>
      </p:pic>
      <p:sp>
        <p:nvSpPr>
          <p:cNvPr id="7" name="Title 1">
            <a:extLst>
              <a:ext uri="{FF2B5EF4-FFF2-40B4-BE49-F238E27FC236}">
                <a16:creationId xmlns:a16="http://schemas.microsoft.com/office/drawing/2014/main" id="{EE8DE21B-A341-219C-A6D6-7F45017D8D77}"/>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Seller-entered data like product information, pricing, and categories are stored in MySQL databases, ensuring efficient organization and retrieval for seamless website operations. MySQL's robust features and scalability enable secure management of vast amounts of seller data, optimizing performance and maintaining system responsiveness.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962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304800" y="76200"/>
            <a:ext cx="8610600" cy="1143000"/>
          </a:xfrm>
        </p:spPr>
        <p:txBody>
          <a:bodyPr>
            <a:normAutofit/>
          </a:bodyPr>
          <a:lstStyle/>
          <a:p>
            <a:r>
              <a:rPr lang="en-US" sz="3600" dirty="0">
                <a:solidFill>
                  <a:srgbClr val="FF0000"/>
                </a:solidFill>
              </a:rPr>
              <a:t>M</a:t>
            </a:r>
            <a:r>
              <a:rPr lang="en-IN" sz="3600" dirty="0">
                <a:solidFill>
                  <a:srgbClr val="FF0000"/>
                </a:solidFill>
              </a:rPr>
              <a:t>ODULES</a:t>
            </a: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15</a:t>
            </a:fld>
            <a:endParaRPr lang="en-US"/>
          </a:p>
        </p:txBody>
      </p:sp>
      <p:sp>
        <p:nvSpPr>
          <p:cNvPr id="3" name="TextBox 2">
            <a:extLst>
              <a:ext uri="{FF2B5EF4-FFF2-40B4-BE49-F238E27FC236}">
                <a16:creationId xmlns:a16="http://schemas.microsoft.com/office/drawing/2014/main" id="{2353CCE6-95D2-2102-EF8E-F04E85F3E573}"/>
              </a:ext>
            </a:extLst>
          </p:cNvPr>
          <p:cNvSpPr txBox="1"/>
          <p:nvPr/>
        </p:nvSpPr>
        <p:spPr>
          <a:xfrm>
            <a:off x="3581400" y="1371600"/>
            <a:ext cx="1371600"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     Chatbot</a:t>
            </a:r>
          </a:p>
        </p:txBody>
      </p:sp>
      <p:pic>
        <p:nvPicPr>
          <p:cNvPr id="7" name="Picture 6">
            <a:extLst>
              <a:ext uri="{FF2B5EF4-FFF2-40B4-BE49-F238E27FC236}">
                <a16:creationId xmlns:a16="http://schemas.microsoft.com/office/drawing/2014/main" id="{66CDBEBE-E6C9-2D3F-E077-D126C6CA5F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710484"/>
            <a:ext cx="6459415" cy="3637074"/>
          </a:xfrm>
          <a:prstGeom prst="rect">
            <a:avLst/>
          </a:prstGeom>
          <a:noFill/>
          <a:ln>
            <a:noFill/>
          </a:ln>
        </p:spPr>
      </p:pic>
      <p:sp>
        <p:nvSpPr>
          <p:cNvPr id="8" name="Title 1">
            <a:extLst>
              <a:ext uri="{FF2B5EF4-FFF2-40B4-BE49-F238E27FC236}">
                <a16:creationId xmlns:a16="http://schemas.microsoft.com/office/drawing/2014/main" id="{008AC366-6019-41A2-6AFF-61E07ADC5FB8}"/>
              </a:ext>
            </a:extLst>
          </p:cNvPr>
          <p:cNvSpPr txBox="1">
            <a:spLocks/>
          </p:cNvSpPr>
          <p:nvPr/>
        </p:nvSpPr>
        <p:spPr>
          <a:xfrm>
            <a:off x="293076" y="1582642"/>
            <a:ext cx="8622323" cy="131295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The agriculture eCommerce website's chatbot assists farmers by greeting them, providing product guidance, personalized recommendations, and support services, enhancing productivity and user experience through continuous learning and improvement.</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761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52A85-3423-D680-F910-B0F148368D19}"/>
              </a:ext>
            </a:extLst>
          </p:cNvPr>
          <p:cNvSpPr>
            <a:spLocks noGrp="1"/>
          </p:cNvSpPr>
          <p:nvPr>
            <p:ph type="dt" sz="half" idx="10"/>
          </p:nvPr>
        </p:nvSpPr>
        <p:spPr/>
        <p:txBody>
          <a:bodyPr/>
          <a:lstStyle/>
          <a:p>
            <a:fld id="{CAC629EA-6B2E-4077-9690-3164A6869B63}" type="datetime3">
              <a:rPr lang="en-US" smtClean="0"/>
              <a:pPr/>
              <a:t>3 May 2024</a:t>
            </a:fld>
            <a:endParaRPr lang="en-US"/>
          </a:p>
        </p:txBody>
      </p:sp>
      <p:sp>
        <p:nvSpPr>
          <p:cNvPr id="3" name="Footer Placeholder 2">
            <a:extLst>
              <a:ext uri="{FF2B5EF4-FFF2-40B4-BE49-F238E27FC236}">
                <a16:creationId xmlns:a16="http://schemas.microsoft.com/office/drawing/2014/main" id="{5CB168E3-E1FA-317E-1283-1EA8F6B66D8B}"/>
              </a:ext>
            </a:extLst>
          </p:cNvPr>
          <p:cNvSpPr>
            <a:spLocks noGrp="1"/>
          </p:cNvSpPr>
          <p:nvPr>
            <p:ph type="ftr" sz="quarter" idx="11"/>
          </p:nvPr>
        </p:nvSpPr>
        <p:spPr/>
        <p:txBody>
          <a:bodyPr/>
          <a:lstStyle/>
          <a:p>
            <a:r>
              <a:rPr lang="en-US"/>
              <a:t>School of Computing</a:t>
            </a:r>
          </a:p>
        </p:txBody>
      </p:sp>
      <p:sp>
        <p:nvSpPr>
          <p:cNvPr id="4" name="Slide Number Placeholder 3">
            <a:extLst>
              <a:ext uri="{FF2B5EF4-FFF2-40B4-BE49-F238E27FC236}">
                <a16:creationId xmlns:a16="http://schemas.microsoft.com/office/drawing/2014/main" id="{EDAACF0E-0C25-D82D-AF66-A1CB8C5F71EE}"/>
              </a:ext>
            </a:extLst>
          </p:cNvPr>
          <p:cNvSpPr>
            <a:spLocks noGrp="1"/>
          </p:cNvSpPr>
          <p:nvPr>
            <p:ph type="sldNum" sz="quarter" idx="12"/>
          </p:nvPr>
        </p:nvSpPr>
        <p:spPr/>
        <p:txBody>
          <a:bodyPr/>
          <a:lstStyle/>
          <a:p>
            <a:fld id="{7B28076C-CE04-4A00-BFAA-A90EA8355859}" type="slidenum">
              <a:rPr lang="en-US" smtClean="0"/>
              <a:pPr/>
              <a:t>16</a:t>
            </a:fld>
            <a:endParaRPr lang="en-US"/>
          </a:p>
        </p:txBody>
      </p:sp>
      <p:pic>
        <p:nvPicPr>
          <p:cNvPr id="5" name="Picture 4">
            <a:extLst>
              <a:ext uri="{FF2B5EF4-FFF2-40B4-BE49-F238E27FC236}">
                <a16:creationId xmlns:a16="http://schemas.microsoft.com/office/drawing/2014/main" id="{26373CE6-A5D6-9DEA-3B42-4E1567077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2539" y="2667000"/>
            <a:ext cx="6562261" cy="3689350"/>
          </a:xfrm>
          <a:prstGeom prst="rect">
            <a:avLst/>
          </a:prstGeom>
          <a:noFill/>
          <a:ln>
            <a:noFill/>
          </a:ln>
        </p:spPr>
      </p:pic>
      <p:sp>
        <p:nvSpPr>
          <p:cNvPr id="7" name="Title 1">
            <a:extLst>
              <a:ext uri="{FF2B5EF4-FFF2-40B4-BE49-F238E27FC236}">
                <a16:creationId xmlns:a16="http://schemas.microsoft.com/office/drawing/2014/main" id="{35D4AB5C-74FD-B9EB-AB64-E040795E4C69}"/>
              </a:ext>
            </a:extLst>
          </p:cNvPr>
          <p:cNvSpPr txBox="1">
            <a:spLocks/>
          </p:cNvSpPr>
          <p:nvPr/>
        </p:nvSpPr>
        <p:spPr>
          <a:xfrm>
            <a:off x="457200" y="381000"/>
            <a:ext cx="8229600" cy="762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0000"/>
                </a:solidFill>
              </a:rPr>
              <a:t>M</a:t>
            </a:r>
            <a:r>
              <a:rPr lang="en-IN" sz="3600" dirty="0">
                <a:solidFill>
                  <a:srgbClr val="FF0000"/>
                </a:solidFill>
              </a:rPr>
              <a:t>ODULES</a:t>
            </a:r>
          </a:p>
        </p:txBody>
      </p:sp>
      <p:sp>
        <p:nvSpPr>
          <p:cNvPr id="6" name="Title 1">
            <a:extLst>
              <a:ext uri="{FF2B5EF4-FFF2-40B4-BE49-F238E27FC236}">
                <a16:creationId xmlns:a16="http://schemas.microsoft.com/office/drawing/2014/main" id="{16E3F6C8-9C5D-5648-7CB0-615206E995CB}"/>
              </a:ext>
            </a:extLst>
          </p:cNvPr>
          <p:cNvSpPr txBox="1">
            <a:spLocks/>
          </p:cNvSpPr>
          <p:nvPr/>
        </p:nvSpPr>
        <p:spPr>
          <a:xfrm>
            <a:off x="293076" y="1752600"/>
            <a:ext cx="8622323" cy="11429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a:t>
            </a:r>
            <a:endParaRPr lang="en-IN" sz="14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EB44E385-8D60-90A6-6B39-525124797682}"/>
              </a:ext>
            </a:extLst>
          </p:cNvPr>
          <p:cNvSpPr txBox="1">
            <a:spLocks/>
          </p:cNvSpPr>
          <p:nvPr/>
        </p:nvSpPr>
        <p:spPr>
          <a:xfrm>
            <a:off x="293076" y="1752600"/>
            <a:ext cx="8622323"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1400" dirty="0">
                <a:latin typeface="Arial" panose="020B0604020202020204" pitchFamily="34" charset="0"/>
                <a:cs typeface="Arial" panose="020B0604020202020204" pitchFamily="34" charset="0"/>
              </a:rPr>
              <a:t>          The eCommerce website's payment page offers various secure payment options and employs robust security measures, ensuring a seamless checkout experience with confidence and peace of mind for users.</a:t>
            </a:r>
            <a:endParaRPr lang="en-IN"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D025A4-C29D-3BC8-C9DD-86F577B182A4}"/>
              </a:ext>
            </a:extLst>
          </p:cNvPr>
          <p:cNvSpPr txBox="1"/>
          <p:nvPr/>
        </p:nvSpPr>
        <p:spPr>
          <a:xfrm>
            <a:off x="3581400" y="1371600"/>
            <a:ext cx="2057400"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Address/Payment</a:t>
            </a:r>
          </a:p>
        </p:txBody>
      </p:sp>
    </p:spTree>
    <p:extLst>
      <p:ext uri="{BB962C8B-B14F-4D97-AF65-F5344CB8AC3E}">
        <p14:creationId xmlns:p14="http://schemas.microsoft.com/office/powerpoint/2010/main" val="52559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52A85-3423-D680-F910-B0F148368D19}"/>
              </a:ext>
            </a:extLst>
          </p:cNvPr>
          <p:cNvSpPr>
            <a:spLocks noGrp="1"/>
          </p:cNvSpPr>
          <p:nvPr>
            <p:ph type="dt" sz="half" idx="10"/>
          </p:nvPr>
        </p:nvSpPr>
        <p:spPr/>
        <p:txBody>
          <a:bodyPr/>
          <a:lstStyle/>
          <a:p>
            <a:fld id="{CAC629EA-6B2E-4077-9690-3164A6869B63}" type="datetime3">
              <a:rPr lang="en-US" smtClean="0"/>
              <a:pPr/>
              <a:t>3 May 2024</a:t>
            </a:fld>
            <a:endParaRPr lang="en-US"/>
          </a:p>
        </p:txBody>
      </p:sp>
      <p:sp>
        <p:nvSpPr>
          <p:cNvPr id="3" name="Footer Placeholder 2">
            <a:extLst>
              <a:ext uri="{FF2B5EF4-FFF2-40B4-BE49-F238E27FC236}">
                <a16:creationId xmlns:a16="http://schemas.microsoft.com/office/drawing/2014/main" id="{5CB168E3-E1FA-317E-1283-1EA8F6B66D8B}"/>
              </a:ext>
            </a:extLst>
          </p:cNvPr>
          <p:cNvSpPr>
            <a:spLocks noGrp="1"/>
          </p:cNvSpPr>
          <p:nvPr>
            <p:ph type="ftr" sz="quarter" idx="11"/>
          </p:nvPr>
        </p:nvSpPr>
        <p:spPr/>
        <p:txBody>
          <a:bodyPr/>
          <a:lstStyle/>
          <a:p>
            <a:r>
              <a:rPr lang="en-US"/>
              <a:t>School of Computing</a:t>
            </a:r>
          </a:p>
        </p:txBody>
      </p:sp>
      <p:sp>
        <p:nvSpPr>
          <p:cNvPr id="4" name="Slide Number Placeholder 3">
            <a:extLst>
              <a:ext uri="{FF2B5EF4-FFF2-40B4-BE49-F238E27FC236}">
                <a16:creationId xmlns:a16="http://schemas.microsoft.com/office/drawing/2014/main" id="{EDAACF0E-0C25-D82D-AF66-A1CB8C5F71EE}"/>
              </a:ext>
            </a:extLst>
          </p:cNvPr>
          <p:cNvSpPr>
            <a:spLocks noGrp="1"/>
          </p:cNvSpPr>
          <p:nvPr>
            <p:ph type="sldNum" sz="quarter" idx="12"/>
          </p:nvPr>
        </p:nvSpPr>
        <p:spPr/>
        <p:txBody>
          <a:bodyPr/>
          <a:lstStyle/>
          <a:p>
            <a:fld id="{7B28076C-CE04-4A00-BFAA-A90EA8355859}" type="slidenum">
              <a:rPr lang="en-US" smtClean="0"/>
              <a:pPr/>
              <a:t>17</a:t>
            </a:fld>
            <a:endParaRPr lang="en-US"/>
          </a:p>
        </p:txBody>
      </p:sp>
      <p:sp>
        <p:nvSpPr>
          <p:cNvPr id="7" name="Title 1">
            <a:extLst>
              <a:ext uri="{FF2B5EF4-FFF2-40B4-BE49-F238E27FC236}">
                <a16:creationId xmlns:a16="http://schemas.microsoft.com/office/drawing/2014/main" id="{35D4AB5C-74FD-B9EB-AB64-E040795E4C69}"/>
              </a:ext>
            </a:extLst>
          </p:cNvPr>
          <p:cNvSpPr txBox="1">
            <a:spLocks/>
          </p:cNvSpPr>
          <p:nvPr/>
        </p:nvSpPr>
        <p:spPr>
          <a:xfrm>
            <a:off x="457200" y="381000"/>
            <a:ext cx="8229600" cy="762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0000"/>
                </a:solidFill>
              </a:rPr>
              <a:t>RESULT AND DISCUSSION</a:t>
            </a:r>
            <a:endParaRPr lang="en-IN" sz="3600" dirty="0">
              <a:solidFill>
                <a:srgbClr val="FF0000"/>
              </a:solidFill>
            </a:endParaRPr>
          </a:p>
        </p:txBody>
      </p:sp>
      <p:sp>
        <p:nvSpPr>
          <p:cNvPr id="6" name="TextBox 5">
            <a:extLst>
              <a:ext uri="{FF2B5EF4-FFF2-40B4-BE49-F238E27FC236}">
                <a16:creationId xmlns:a16="http://schemas.microsoft.com/office/drawing/2014/main" id="{3F94EE46-C178-DFD0-E911-B58A9DF83E17}"/>
              </a:ext>
            </a:extLst>
          </p:cNvPr>
          <p:cNvSpPr txBox="1"/>
          <p:nvPr/>
        </p:nvSpPr>
        <p:spPr>
          <a:xfrm>
            <a:off x="389788" y="1422072"/>
            <a:ext cx="8364423" cy="5081969"/>
          </a:xfrm>
          <a:prstGeom prst="rect">
            <a:avLst/>
          </a:prstGeom>
          <a:noFill/>
        </p:spPr>
        <p:txBody>
          <a:bodyPr wrap="square">
            <a:spAutoFit/>
          </a:bodyPr>
          <a:lstStyle/>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Interactive Chatbot connected to an Agricultural website.</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Facilitates communication between farmers and agricultural experts.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Easy access for farmers with minimal technical knowledge.</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Eliminates involvement of third parties and middlemen.</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Enables online product posting and selling for farmers.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Provides personalized advice from agricultural experts via chatbot.</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Helps farmers with issues like soil quality, pests, and disease control.</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Enhances customer service and builds stronger farmer-client relationships.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Displays location of nearest soil testing labs.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Offers crop recommendations based on soil type.</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Provides information about government schemes for farmers.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Lists Direct Purchase Centers for agricultural products.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Offers Open Weather Forecast with real-time updates.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Helps in decision-making for planting, harvesting, and other activities</a:t>
            </a:r>
            <a:r>
              <a:rPr lang="en-US" sz="1400" dirty="0">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85640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69BC-1BED-CAD1-19AE-1CA130E9509C}"/>
              </a:ext>
            </a:extLst>
          </p:cNvPr>
          <p:cNvSpPr>
            <a:spLocks noGrp="1"/>
          </p:cNvSpPr>
          <p:nvPr>
            <p:ph type="title"/>
          </p:nvPr>
        </p:nvSpPr>
        <p:spPr>
          <a:xfrm>
            <a:off x="304800" y="228600"/>
            <a:ext cx="8229600" cy="838200"/>
          </a:xfrm>
        </p:spPr>
        <p:txBody>
          <a:bodyPr/>
          <a:lstStyle/>
          <a:p>
            <a:r>
              <a:rPr lang="en-US" dirty="0">
                <a:solidFill>
                  <a:srgbClr val="FF0000"/>
                </a:solidFill>
              </a:rPr>
              <a:t>CONCLUSION</a:t>
            </a:r>
            <a:endParaRPr lang="en-IN" dirty="0">
              <a:solidFill>
                <a:srgbClr val="FF0000"/>
              </a:solidFill>
            </a:endParaRPr>
          </a:p>
        </p:txBody>
      </p:sp>
      <p:sp>
        <p:nvSpPr>
          <p:cNvPr id="3" name="Date Placeholder 2">
            <a:extLst>
              <a:ext uri="{FF2B5EF4-FFF2-40B4-BE49-F238E27FC236}">
                <a16:creationId xmlns:a16="http://schemas.microsoft.com/office/drawing/2014/main" id="{9748A796-4336-88E5-9ADF-7A6DEEF9B625}"/>
              </a:ext>
            </a:extLst>
          </p:cNvPr>
          <p:cNvSpPr>
            <a:spLocks noGrp="1"/>
          </p:cNvSpPr>
          <p:nvPr>
            <p:ph type="dt" sz="half" idx="10"/>
          </p:nvPr>
        </p:nvSpPr>
        <p:spPr/>
        <p:txBody>
          <a:bodyPr/>
          <a:lstStyle/>
          <a:p>
            <a:fld id="{90D305F7-9DF8-482F-A92F-377DE8B06454}" type="datetime3">
              <a:rPr lang="en-US" smtClean="0"/>
              <a:pPr/>
              <a:t>3 May 2024</a:t>
            </a:fld>
            <a:endParaRPr lang="en-US"/>
          </a:p>
        </p:txBody>
      </p:sp>
      <p:sp>
        <p:nvSpPr>
          <p:cNvPr id="4" name="Footer Placeholder 3">
            <a:extLst>
              <a:ext uri="{FF2B5EF4-FFF2-40B4-BE49-F238E27FC236}">
                <a16:creationId xmlns:a16="http://schemas.microsoft.com/office/drawing/2014/main" id="{DFCEF88B-C52A-1B23-654E-76EE1B8C825D}"/>
              </a:ext>
            </a:extLst>
          </p:cNvPr>
          <p:cNvSpPr>
            <a:spLocks noGrp="1"/>
          </p:cNvSpPr>
          <p:nvPr>
            <p:ph type="ftr" sz="quarter" idx="11"/>
          </p:nvPr>
        </p:nvSpPr>
        <p:spPr/>
        <p:txBody>
          <a:bodyPr/>
          <a:lstStyle/>
          <a:p>
            <a:r>
              <a:rPr lang="en-US"/>
              <a:t>School of Computing</a:t>
            </a:r>
          </a:p>
        </p:txBody>
      </p:sp>
      <p:sp>
        <p:nvSpPr>
          <p:cNvPr id="5" name="Slide Number Placeholder 4">
            <a:extLst>
              <a:ext uri="{FF2B5EF4-FFF2-40B4-BE49-F238E27FC236}">
                <a16:creationId xmlns:a16="http://schemas.microsoft.com/office/drawing/2014/main" id="{4AEA92EE-8196-2980-45CE-C15E74EFE738}"/>
              </a:ext>
            </a:extLst>
          </p:cNvPr>
          <p:cNvSpPr>
            <a:spLocks noGrp="1"/>
          </p:cNvSpPr>
          <p:nvPr>
            <p:ph type="sldNum" sz="quarter" idx="12"/>
          </p:nvPr>
        </p:nvSpPr>
        <p:spPr/>
        <p:txBody>
          <a:bodyPr/>
          <a:lstStyle/>
          <a:p>
            <a:fld id="{7B28076C-CE04-4A00-BFAA-A90EA8355859}" type="slidenum">
              <a:rPr lang="en-US" smtClean="0"/>
              <a:pPr/>
              <a:t>18</a:t>
            </a:fld>
            <a:endParaRPr lang="en-US"/>
          </a:p>
        </p:txBody>
      </p:sp>
      <p:sp>
        <p:nvSpPr>
          <p:cNvPr id="8" name="TextBox 7">
            <a:extLst>
              <a:ext uri="{FF2B5EF4-FFF2-40B4-BE49-F238E27FC236}">
                <a16:creationId xmlns:a16="http://schemas.microsoft.com/office/drawing/2014/main" id="{B8A271FC-64B0-7901-3238-03CE73435976}"/>
              </a:ext>
            </a:extLst>
          </p:cNvPr>
          <p:cNvSpPr txBox="1"/>
          <p:nvPr/>
        </p:nvSpPr>
        <p:spPr>
          <a:xfrm>
            <a:off x="389788" y="1447800"/>
            <a:ext cx="8364423" cy="3268652"/>
          </a:xfrm>
          <a:prstGeom prst="rect">
            <a:avLst/>
          </a:prstGeom>
          <a:noFill/>
        </p:spPr>
        <p:txBody>
          <a:bodyPr wrap="square">
            <a:spAutoFit/>
          </a:bodyPr>
          <a:lstStyle/>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E-commerce enables farmers to profit from their hard work.</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Improves farming in rural societies by increasing awareness of crops and market prices.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Provides valuable crop information for government agencies.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Predicted to creatively control and enhance market access for smallholders.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Development of a user-friendly system accessible to rural farmers.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Aims to maximize earnings for farmers by bypassing wholesalers.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Incorporates unique technologies, advanced software solutions, and network reforms.</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Strives for a better future for farmers through technology.</a:t>
            </a:r>
          </a:p>
          <a:p>
            <a:pPr marL="298450" marR="5715" indent="-285750" algn="just">
              <a:lnSpc>
                <a:spcPct val="150000"/>
              </a:lnSpc>
              <a:spcBef>
                <a:spcPts val="250"/>
              </a:spcBef>
              <a:buFont typeface="Arial" panose="020B0604020202020204" pitchFamily="34" charset="0"/>
              <a:buChar char="•"/>
            </a:pPr>
            <a:r>
              <a:rPr lang="en-US" sz="1400" dirty="0">
                <a:latin typeface="+mj-lt"/>
                <a:ea typeface="Calibri" panose="020F0502020204030204" pitchFamily="34" charset="0"/>
                <a:cs typeface="Arial" panose="020B0604020202020204" pitchFamily="34" charset="0"/>
              </a:rPr>
              <a:t>Future development includes payment integration, order tracking, and UI improvements.</a:t>
            </a:r>
          </a:p>
        </p:txBody>
      </p:sp>
    </p:spTree>
    <p:extLst>
      <p:ext uri="{BB962C8B-B14F-4D97-AF65-F5344CB8AC3E}">
        <p14:creationId xmlns:p14="http://schemas.microsoft.com/office/powerpoint/2010/main" val="3826270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40" y="188844"/>
            <a:ext cx="8540260" cy="954156"/>
          </a:xfrm>
        </p:spPr>
        <p:txBody>
          <a:bodyPr>
            <a:normAutofit/>
          </a:bodyPr>
          <a:lstStyle/>
          <a:p>
            <a:r>
              <a:rPr lang="en-IN" sz="3600" dirty="0">
                <a:solidFill>
                  <a:srgbClr val="FF0000"/>
                </a:solidFill>
              </a:rPr>
              <a:t>REFERENCES</a:t>
            </a:r>
          </a:p>
        </p:txBody>
      </p:sp>
      <p:sp>
        <p:nvSpPr>
          <p:cNvPr id="3" name="Date Placeholder 2"/>
          <p:cNvSpPr>
            <a:spLocks noGrp="1"/>
          </p:cNvSpPr>
          <p:nvPr>
            <p:ph type="dt" sz="half" idx="10"/>
          </p:nvPr>
        </p:nvSpPr>
        <p:spPr/>
        <p:txBody>
          <a:bodyPr/>
          <a:lstStyle/>
          <a:p>
            <a:fld id="{90D305F7-9DF8-482F-A92F-377DE8B06454}" type="datetime3">
              <a:rPr lang="en-US" smtClean="0"/>
              <a:pPr/>
              <a:t>3 May 2024</a:t>
            </a:fld>
            <a:endParaRPr lang="en-US" dirty="0"/>
          </a:p>
        </p:txBody>
      </p:sp>
      <p:sp>
        <p:nvSpPr>
          <p:cNvPr id="4" name="Footer Placeholder 3"/>
          <p:cNvSpPr>
            <a:spLocks noGrp="1"/>
          </p:cNvSpPr>
          <p:nvPr>
            <p:ph type="ftr" sz="quarter" idx="11"/>
          </p:nvPr>
        </p:nvSpPr>
        <p:spPr/>
        <p:txBody>
          <a:bodyPr/>
          <a:lstStyle/>
          <a:p>
            <a:r>
              <a:rPr lang="en-US" dirty="0"/>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19</a:t>
            </a:fld>
            <a:endParaRPr lang="en-US" dirty="0"/>
          </a:p>
        </p:txBody>
      </p:sp>
      <p:sp>
        <p:nvSpPr>
          <p:cNvPr id="6" name="Rectangle 5"/>
          <p:cNvSpPr/>
          <p:nvPr/>
        </p:nvSpPr>
        <p:spPr>
          <a:xfrm>
            <a:off x="525905" y="1445116"/>
            <a:ext cx="8182430" cy="4939942"/>
          </a:xfrm>
          <a:prstGeom prst="rect">
            <a:avLst/>
          </a:prstGeom>
        </p:spPr>
        <p:txBody>
          <a:bodyPr wrap="square">
            <a:spAutoFit/>
          </a:bodyPr>
          <a:lstStyle/>
          <a:p>
            <a:pPr marL="342900" marR="539750" indent="-342900" algn="just">
              <a:lnSpc>
                <a:spcPct val="150000"/>
              </a:lnSpc>
              <a:buFont typeface="+mj-lt"/>
              <a:buAutoNum type="alphaUcPeriod"/>
            </a:pPr>
            <a:r>
              <a:rPr lang="en-US" sz="1400" dirty="0">
                <a:effectLst/>
                <a:latin typeface="+mj-lt"/>
                <a:ea typeface="Arial MT"/>
                <a:cs typeface="Arial MT"/>
              </a:rPr>
              <a:t>A</a:t>
            </a:r>
            <a:r>
              <a:rPr lang="en-US" sz="1400" spc="65" dirty="0">
                <a:effectLst/>
                <a:latin typeface="+mj-lt"/>
                <a:ea typeface="Arial MT"/>
                <a:cs typeface="Arial MT"/>
              </a:rPr>
              <a:t> </a:t>
            </a:r>
            <a:r>
              <a:rPr lang="en-US" sz="1400" dirty="0">
                <a:effectLst/>
                <a:latin typeface="+mj-lt"/>
                <a:ea typeface="Arial MT"/>
                <a:cs typeface="Arial MT"/>
              </a:rPr>
              <a:t>Survey</a:t>
            </a:r>
            <a:r>
              <a:rPr lang="en-US" sz="1400" spc="100" dirty="0">
                <a:effectLst/>
                <a:latin typeface="+mj-lt"/>
                <a:ea typeface="Arial MT"/>
                <a:cs typeface="Arial MT"/>
              </a:rPr>
              <a:t> </a:t>
            </a:r>
            <a:r>
              <a:rPr lang="en-US" sz="1400" dirty="0">
                <a:effectLst/>
                <a:latin typeface="+mj-lt"/>
                <a:ea typeface="Arial MT"/>
                <a:cs typeface="Arial MT"/>
              </a:rPr>
              <a:t>Conducted</a:t>
            </a:r>
            <a:r>
              <a:rPr lang="en-US" sz="1400" spc="75" dirty="0">
                <a:effectLst/>
                <a:latin typeface="+mj-lt"/>
                <a:ea typeface="Arial MT"/>
                <a:cs typeface="Arial MT"/>
              </a:rPr>
              <a:t> </a:t>
            </a:r>
            <a:r>
              <a:rPr lang="en-US" sz="1400" dirty="0">
                <a:effectLst/>
                <a:latin typeface="+mj-lt"/>
                <a:ea typeface="Arial MT"/>
                <a:cs typeface="Arial MT"/>
              </a:rPr>
              <a:t>on</a:t>
            </a:r>
            <a:r>
              <a:rPr lang="en-US" sz="1400" spc="85" dirty="0">
                <a:effectLst/>
                <a:latin typeface="+mj-lt"/>
                <a:ea typeface="Arial MT"/>
                <a:cs typeface="Arial MT"/>
              </a:rPr>
              <a:t> </a:t>
            </a:r>
            <a:r>
              <a:rPr lang="en-US" sz="1400" dirty="0">
                <a:effectLst/>
                <a:latin typeface="+mj-lt"/>
                <a:ea typeface="Arial MT"/>
                <a:cs typeface="Arial MT"/>
              </a:rPr>
              <a:t>E-Agriculture</a:t>
            </a:r>
            <a:r>
              <a:rPr lang="en-US" sz="1400" spc="90" dirty="0">
                <a:effectLst/>
                <a:latin typeface="+mj-lt"/>
                <a:ea typeface="Arial MT"/>
                <a:cs typeface="Arial MT"/>
              </a:rPr>
              <a:t> </a:t>
            </a:r>
            <a:r>
              <a:rPr lang="en-US" sz="1400" dirty="0">
                <a:effectLst/>
                <a:latin typeface="+mj-lt"/>
                <a:ea typeface="Arial MT"/>
                <a:cs typeface="Arial MT"/>
              </a:rPr>
              <a:t>with</a:t>
            </a:r>
            <a:r>
              <a:rPr lang="en-US" sz="1400" spc="90" dirty="0">
                <a:effectLst/>
                <a:latin typeface="+mj-lt"/>
                <a:ea typeface="Arial MT"/>
                <a:cs typeface="Arial MT"/>
              </a:rPr>
              <a:t> </a:t>
            </a:r>
            <a:r>
              <a:rPr lang="en-US" sz="1400" dirty="0">
                <a:effectLst/>
                <a:latin typeface="+mj-lt"/>
                <a:ea typeface="Arial MT"/>
                <a:cs typeface="Arial MT"/>
              </a:rPr>
              <a:t>Indian</a:t>
            </a:r>
            <a:r>
              <a:rPr lang="en-US" sz="1400" spc="75" dirty="0">
                <a:effectLst/>
                <a:latin typeface="+mj-lt"/>
                <a:ea typeface="Arial MT"/>
                <a:cs typeface="Arial MT"/>
              </a:rPr>
              <a:t> </a:t>
            </a:r>
            <a:r>
              <a:rPr lang="en-US" sz="1400" dirty="0">
                <a:effectLst/>
                <a:latin typeface="+mj-lt"/>
                <a:ea typeface="Arial MT"/>
                <a:cs typeface="Arial MT"/>
              </a:rPr>
              <a:t>Farmers”</a:t>
            </a:r>
            <a:r>
              <a:rPr lang="en-US" sz="1400" spc="95" dirty="0">
                <a:effectLst/>
                <a:latin typeface="+mj-lt"/>
                <a:ea typeface="Arial MT"/>
                <a:cs typeface="Arial MT"/>
              </a:rPr>
              <a:t> </a:t>
            </a:r>
            <a:r>
              <a:rPr lang="en-US" sz="1400" dirty="0">
                <a:effectLst/>
                <a:latin typeface="+mj-lt"/>
                <a:ea typeface="Arial MT"/>
                <a:cs typeface="Arial MT"/>
              </a:rPr>
              <a:t>by</a:t>
            </a:r>
            <a:r>
              <a:rPr lang="en-US" sz="1400" spc="5" dirty="0">
                <a:effectLst/>
                <a:latin typeface="+mj-lt"/>
                <a:ea typeface="Arial MT"/>
                <a:cs typeface="Arial MT"/>
              </a:rPr>
              <a:t> </a:t>
            </a:r>
            <a:r>
              <a:rPr lang="en-US" sz="1400" dirty="0" err="1">
                <a:effectLst/>
                <a:latin typeface="+mj-lt"/>
                <a:ea typeface="Arial MT"/>
                <a:cs typeface="Arial MT"/>
              </a:rPr>
              <a:t>SumithaThankachan</a:t>
            </a:r>
            <a:r>
              <a:rPr lang="en-US" sz="1400" dirty="0">
                <a:effectLst/>
                <a:latin typeface="+mj-lt"/>
                <a:ea typeface="Arial MT"/>
                <a:cs typeface="Arial MT"/>
              </a:rPr>
              <a:t>,</a:t>
            </a:r>
            <a:r>
              <a:rPr lang="en-US" sz="1400" spc="215" dirty="0">
                <a:effectLst/>
                <a:latin typeface="+mj-lt"/>
                <a:ea typeface="Arial MT"/>
                <a:cs typeface="Arial MT"/>
              </a:rPr>
              <a:t> </a:t>
            </a:r>
            <a:r>
              <a:rPr lang="en-US" sz="1400" dirty="0" err="1">
                <a:effectLst/>
                <a:latin typeface="+mj-lt"/>
                <a:ea typeface="Arial MT"/>
                <a:cs typeface="Arial MT"/>
              </a:rPr>
              <a:t>Dr.S.Kirubakaran</a:t>
            </a:r>
            <a:r>
              <a:rPr lang="en-US" sz="1400" spc="-115" dirty="0">
                <a:effectLst/>
                <a:latin typeface="+mj-lt"/>
                <a:ea typeface="Arial MT"/>
                <a:cs typeface="Arial MT"/>
              </a:rPr>
              <a:t> </a:t>
            </a:r>
            <a:r>
              <a:rPr lang="en-US" sz="1400" dirty="0">
                <a:effectLst/>
                <a:latin typeface="+mj-lt"/>
                <a:ea typeface="Arial MT"/>
                <a:cs typeface="Arial MT"/>
              </a:rPr>
              <a:t>in</a:t>
            </a:r>
            <a:r>
              <a:rPr lang="en-US" sz="1400" spc="95" dirty="0">
                <a:effectLst/>
                <a:latin typeface="+mj-lt"/>
                <a:ea typeface="Arial MT"/>
                <a:cs typeface="Arial MT"/>
              </a:rPr>
              <a:t> </a:t>
            </a:r>
            <a:r>
              <a:rPr lang="en-US" sz="1400" dirty="0">
                <a:effectLst/>
                <a:latin typeface="+mj-lt"/>
                <a:ea typeface="Arial MT"/>
                <a:cs typeface="Arial MT"/>
              </a:rPr>
              <a:t>International</a:t>
            </a:r>
            <a:r>
              <a:rPr lang="en-US" sz="1400" spc="90" dirty="0">
                <a:effectLst/>
                <a:latin typeface="+mj-lt"/>
                <a:ea typeface="Arial MT"/>
                <a:cs typeface="Arial MT"/>
              </a:rPr>
              <a:t> </a:t>
            </a:r>
            <a:r>
              <a:rPr lang="en-US" sz="1400" dirty="0">
                <a:effectLst/>
                <a:latin typeface="+mj-lt"/>
                <a:ea typeface="Arial MT"/>
                <a:cs typeface="Arial MT"/>
              </a:rPr>
              <a:t>Journal</a:t>
            </a:r>
            <a:r>
              <a:rPr lang="en-US" sz="1400" spc="85" dirty="0">
                <a:effectLst/>
                <a:latin typeface="+mj-lt"/>
                <a:ea typeface="Arial MT"/>
                <a:cs typeface="Arial MT"/>
              </a:rPr>
              <a:t> </a:t>
            </a:r>
            <a:r>
              <a:rPr lang="en-US" sz="1400" dirty="0">
                <a:effectLst/>
                <a:latin typeface="+mj-lt"/>
                <a:ea typeface="Arial MT"/>
                <a:cs typeface="Arial MT"/>
              </a:rPr>
              <a:t>of</a:t>
            </a:r>
            <a:r>
              <a:rPr lang="en-US" sz="1400" spc="-300" dirty="0">
                <a:effectLst/>
                <a:latin typeface="+mj-lt"/>
                <a:ea typeface="Arial MT"/>
                <a:cs typeface="Arial MT"/>
              </a:rPr>
              <a:t> </a:t>
            </a:r>
            <a:r>
              <a:rPr lang="en-US" sz="1400" dirty="0">
                <a:effectLst/>
                <a:latin typeface="+mj-lt"/>
                <a:ea typeface="Arial MT"/>
                <a:cs typeface="Arial MT"/>
              </a:rPr>
              <a:t>Computer</a:t>
            </a:r>
            <a:r>
              <a:rPr lang="en-US" sz="1400" spc="-20" dirty="0">
                <a:effectLst/>
                <a:latin typeface="+mj-lt"/>
                <a:ea typeface="Arial MT"/>
                <a:cs typeface="Arial MT"/>
              </a:rPr>
              <a:t> </a:t>
            </a:r>
            <a:r>
              <a:rPr lang="en-US" sz="1400" dirty="0">
                <a:effectLst/>
                <a:latin typeface="+mj-lt"/>
                <a:ea typeface="Arial MT"/>
                <a:cs typeface="Arial MT"/>
              </a:rPr>
              <a:t>Science</a:t>
            </a:r>
            <a:r>
              <a:rPr lang="en-US" sz="1400" spc="-15" dirty="0">
                <a:effectLst/>
                <a:latin typeface="+mj-lt"/>
                <a:ea typeface="Arial MT"/>
                <a:cs typeface="Arial MT"/>
              </a:rPr>
              <a:t> </a:t>
            </a:r>
            <a:r>
              <a:rPr lang="en-US" sz="1400" dirty="0">
                <a:effectLst/>
                <a:latin typeface="+mj-lt"/>
                <a:ea typeface="Arial MT"/>
                <a:cs typeface="Arial MT"/>
              </a:rPr>
              <a:t>and</a:t>
            </a:r>
            <a:r>
              <a:rPr lang="en-US" sz="1400" spc="-15" dirty="0">
                <a:effectLst/>
                <a:latin typeface="+mj-lt"/>
                <a:ea typeface="Arial MT"/>
                <a:cs typeface="Arial MT"/>
              </a:rPr>
              <a:t> </a:t>
            </a:r>
            <a:r>
              <a:rPr lang="en-US" sz="1400" dirty="0">
                <a:effectLst/>
                <a:latin typeface="+mj-lt"/>
                <a:ea typeface="Arial MT"/>
                <a:cs typeface="Arial MT"/>
              </a:rPr>
              <a:t>Mobile</a:t>
            </a:r>
            <a:r>
              <a:rPr lang="en-US" sz="1400" spc="-15" dirty="0">
                <a:effectLst/>
                <a:latin typeface="+mj-lt"/>
                <a:ea typeface="Arial MT"/>
                <a:cs typeface="Arial MT"/>
              </a:rPr>
              <a:t> </a:t>
            </a:r>
            <a:r>
              <a:rPr lang="en-US" sz="1400" dirty="0">
                <a:effectLst/>
                <a:latin typeface="+mj-lt"/>
                <a:ea typeface="Arial MT"/>
                <a:cs typeface="Arial MT"/>
              </a:rPr>
              <a:t>Computing</a:t>
            </a:r>
            <a:r>
              <a:rPr lang="en-US" sz="1400" spc="-10" dirty="0">
                <a:effectLst/>
                <a:latin typeface="+mj-lt"/>
                <a:ea typeface="Arial MT"/>
                <a:cs typeface="Arial MT"/>
              </a:rPr>
              <a:t> </a:t>
            </a:r>
            <a:r>
              <a:rPr lang="en-US" sz="1400" dirty="0">
                <a:effectLst/>
                <a:latin typeface="+mj-lt"/>
                <a:ea typeface="Arial MT"/>
                <a:cs typeface="Arial MT"/>
              </a:rPr>
              <a:t>on</a:t>
            </a:r>
            <a:r>
              <a:rPr lang="en-US" sz="1400" spc="-25" dirty="0">
                <a:effectLst/>
                <a:latin typeface="+mj-lt"/>
                <a:ea typeface="Arial MT"/>
                <a:cs typeface="Arial MT"/>
              </a:rPr>
              <a:t> </a:t>
            </a:r>
            <a:r>
              <a:rPr lang="en-US" sz="1400" dirty="0">
                <a:effectLst/>
                <a:latin typeface="+mj-lt"/>
                <a:ea typeface="Arial MT"/>
                <a:cs typeface="Arial MT"/>
              </a:rPr>
              <a:t>2</a:t>
            </a:r>
            <a:r>
              <a:rPr lang="en-US" sz="1400" spc="-15" dirty="0">
                <a:effectLst/>
                <a:latin typeface="+mj-lt"/>
                <a:ea typeface="Arial MT"/>
                <a:cs typeface="Arial MT"/>
              </a:rPr>
              <a:t> </a:t>
            </a:r>
            <a:r>
              <a:rPr lang="en-US" sz="1400" dirty="0">
                <a:effectLst/>
                <a:latin typeface="+mj-lt"/>
                <a:ea typeface="Arial MT"/>
                <a:cs typeface="Arial MT"/>
              </a:rPr>
              <a:t>February</a:t>
            </a:r>
            <a:r>
              <a:rPr lang="en-US" sz="1400" spc="-20" dirty="0">
                <a:effectLst/>
                <a:latin typeface="+mj-lt"/>
                <a:ea typeface="Arial MT"/>
                <a:cs typeface="Arial MT"/>
              </a:rPr>
              <a:t> </a:t>
            </a:r>
            <a:r>
              <a:rPr lang="en-US" sz="1400" dirty="0">
                <a:effectLst/>
                <a:latin typeface="+mj-lt"/>
                <a:ea typeface="Arial MT"/>
                <a:cs typeface="Arial MT"/>
              </a:rPr>
              <a:t>2014.</a:t>
            </a:r>
          </a:p>
          <a:p>
            <a:pPr marL="342900" marR="539750" indent="-342900" algn="just">
              <a:lnSpc>
                <a:spcPct val="150000"/>
              </a:lnSpc>
              <a:buFont typeface="+mj-lt"/>
              <a:buAutoNum type="alphaUcPeriod"/>
            </a:pPr>
            <a:r>
              <a:rPr lang="en-US" sz="1400" dirty="0">
                <a:effectLst/>
                <a:latin typeface="+mj-lt"/>
                <a:ea typeface="Arial MT"/>
                <a:cs typeface="Arial MT"/>
              </a:rPr>
              <a:t>“A study</a:t>
            </a:r>
            <a:r>
              <a:rPr lang="en-US" sz="1400" spc="5" dirty="0">
                <a:effectLst/>
                <a:latin typeface="+mj-lt"/>
                <a:ea typeface="Arial MT"/>
                <a:cs typeface="Arial MT"/>
              </a:rPr>
              <a:t> </a:t>
            </a:r>
            <a:r>
              <a:rPr lang="en-US" sz="1400" dirty="0">
                <a:effectLst/>
                <a:latin typeface="+mj-lt"/>
                <a:ea typeface="Arial MT"/>
                <a:cs typeface="Arial MT"/>
              </a:rPr>
              <a:t>of</a:t>
            </a:r>
            <a:r>
              <a:rPr lang="en-US" sz="1400" spc="10" dirty="0">
                <a:effectLst/>
                <a:latin typeface="+mj-lt"/>
                <a:ea typeface="Arial MT"/>
                <a:cs typeface="Arial MT"/>
              </a:rPr>
              <a:t> </a:t>
            </a:r>
            <a:r>
              <a:rPr lang="en-US" sz="1400" dirty="0">
                <a:effectLst/>
                <a:latin typeface="+mj-lt"/>
                <a:ea typeface="Arial MT"/>
                <a:cs typeface="Arial MT"/>
              </a:rPr>
              <a:t>Segments</a:t>
            </a:r>
            <a:r>
              <a:rPr lang="en-US" sz="1400" spc="10" dirty="0">
                <a:effectLst/>
                <a:latin typeface="+mj-lt"/>
                <a:ea typeface="Arial MT"/>
                <a:cs typeface="Arial MT"/>
              </a:rPr>
              <a:t> </a:t>
            </a:r>
            <a:r>
              <a:rPr lang="en-US" sz="1400" dirty="0">
                <a:effectLst/>
                <a:latin typeface="+mj-lt"/>
                <a:ea typeface="Arial MT"/>
                <a:cs typeface="Arial MT"/>
              </a:rPr>
              <a:t>Contribution:</a:t>
            </a:r>
            <a:r>
              <a:rPr lang="en-US" sz="1400" spc="5" dirty="0">
                <a:effectLst/>
                <a:latin typeface="+mj-lt"/>
                <a:ea typeface="Arial MT"/>
                <a:cs typeface="Arial MT"/>
              </a:rPr>
              <a:t> </a:t>
            </a:r>
            <a:r>
              <a:rPr lang="en-US" sz="1400" dirty="0">
                <a:effectLst/>
                <a:latin typeface="+mj-lt"/>
                <a:ea typeface="Arial MT"/>
                <a:cs typeface="Arial MT"/>
              </a:rPr>
              <a:t>E-commerce</a:t>
            </a:r>
            <a:r>
              <a:rPr lang="en-US" sz="1400" spc="10" dirty="0">
                <a:effectLst/>
                <a:latin typeface="+mj-lt"/>
                <a:ea typeface="Arial MT"/>
                <a:cs typeface="Arial MT"/>
              </a:rPr>
              <a:t> </a:t>
            </a:r>
            <a:r>
              <a:rPr lang="en-US" sz="1400" dirty="0">
                <a:effectLst/>
                <a:latin typeface="+mj-lt"/>
                <a:ea typeface="Arial MT"/>
                <a:cs typeface="Arial MT"/>
              </a:rPr>
              <a:t>growth</a:t>
            </a:r>
            <a:r>
              <a:rPr lang="en-US" sz="1400" spc="5" dirty="0">
                <a:effectLst/>
                <a:latin typeface="+mj-lt"/>
                <a:ea typeface="Arial MT"/>
                <a:cs typeface="Arial MT"/>
              </a:rPr>
              <a:t> </a:t>
            </a:r>
            <a:r>
              <a:rPr lang="en-US" sz="1400" dirty="0">
                <a:effectLst/>
                <a:latin typeface="+mj-lt"/>
                <a:ea typeface="Arial MT"/>
                <a:cs typeface="Arial MT"/>
              </a:rPr>
              <a:t>in</a:t>
            </a:r>
            <a:r>
              <a:rPr lang="en-US" sz="1400" spc="20" dirty="0">
                <a:effectLst/>
                <a:latin typeface="+mj-lt"/>
                <a:ea typeface="Arial MT"/>
                <a:cs typeface="Arial MT"/>
              </a:rPr>
              <a:t> </a:t>
            </a:r>
            <a:r>
              <a:rPr lang="en-US" sz="1400" dirty="0">
                <a:effectLst/>
                <a:latin typeface="+mj-lt"/>
                <a:ea typeface="Arial MT"/>
                <a:cs typeface="Arial MT"/>
              </a:rPr>
              <a:t>India”</a:t>
            </a:r>
            <a:r>
              <a:rPr lang="en-US" sz="1400" spc="10" dirty="0">
                <a:effectLst/>
                <a:latin typeface="+mj-lt"/>
                <a:ea typeface="Arial MT"/>
                <a:cs typeface="Arial MT"/>
              </a:rPr>
              <a:t> </a:t>
            </a:r>
            <a:r>
              <a:rPr lang="en-US" sz="1400" dirty="0">
                <a:effectLst/>
                <a:latin typeface="+mj-lt"/>
                <a:ea typeface="Arial MT"/>
                <a:cs typeface="Arial MT"/>
              </a:rPr>
              <a:t>by</a:t>
            </a:r>
            <a:r>
              <a:rPr lang="en-US" sz="1400" spc="-320" dirty="0">
                <a:effectLst/>
                <a:latin typeface="+mj-lt"/>
                <a:ea typeface="Arial MT"/>
                <a:cs typeface="Arial MT"/>
              </a:rPr>
              <a:t> </a:t>
            </a:r>
            <a:r>
              <a:rPr lang="en-US" sz="1400" spc="-5" dirty="0" err="1">
                <a:effectLst/>
                <a:latin typeface="+mj-lt"/>
                <a:ea typeface="Arial MT"/>
                <a:cs typeface="Arial MT"/>
              </a:rPr>
              <a:t>Mahipal.D</a:t>
            </a:r>
            <a:r>
              <a:rPr lang="en-US" sz="1400" spc="30" dirty="0">
                <a:latin typeface="+mj-lt"/>
                <a:ea typeface="Arial MT"/>
                <a:cs typeface="Arial MT"/>
              </a:rPr>
              <a:t> </a:t>
            </a:r>
            <a:r>
              <a:rPr lang="en-US" sz="1400" spc="-5" dirty="0">
                <a:effectLst/>
                <a:latin typeface="+mj-lt"/>
                <a:ea typeface="Arial MT"/>
                <a:cs typeface="Arial MT"/>
              </a:rPr>
              <a:t>in</a:t>
            </a:r>
            <a:r>
              <a:rPr lang="en-US" sz="1400" spc="5" dirty="0">
                <a:effectLst/>
                <a:latin typeface="+mj-lt"/>
                <a:ea typeface="Arial MT"/>
                <a:cs typeface="Arial MT"/>
              </a:rPr>
              <a:t> </a:t>
            </a:r>
            <a:r>
              <a:rPr lang="en-US" sz="1400" spc="-5" dirty="0">
                <a:effectLst/>
                <a:latin typeface="+mj-lt"/>
                <a:ea typeface="Arial MT"/>
                <a:cs typeface="Arial MT"/>
              </a:rPr>
              <a:t>Academy</a:t>
            </a:r>
            <a:r>
              <a:rPr lang="en-US" sz="1400" spc="15" dirty="0">
                <a:effectLst/>
                <a:latin typeface="+mj-lt"/>
                <a:ea typeface="Arial MT"/>
                <a:cs typeface="Arial MT"/>
              </a:rPr>
              <a:t> </a:t>
            </a:r>
            <a:r>
              <a:rPr lang="en-US" sz="1400" dirty="0">
                <a:effectLst/>
                <a:latin typeface="+mj-lt"/>
                <a:ea typeface="Arial MT"/>
                <a:cs typeface="Arial MT"/>
              </a:rPr>
              <a:t>of</a:t>
            </a:r>
            <a:r>
              <a:rPr lang="en-US" sz="1400" spc="15" dirty="0">
                <a:effectLst/>
                <a:latin typeface="+mj-lt"/>
                <a:ea typeface="Arial MT"/>
                <a:cs typeface="Arial MT"/>
              </a:rPr>
              <a:t> </a:t>
            </a:r>
            <a:r>
              <a:rPr lang="en-US" sz="1400" dirty="0">
                <a:effectLst/>
                <a:latin typeface="+mj-lt"/>
                <a:ea typeface="Arial MT"/>
                <a:cs typeface="Arial MT"/>
              </a:rPr>
              <a:t>marketing</a:t>
            </a:r>
            <a:r>
              <a:rPr lang="en-US" sz="1400" spc="-10" dirty="0">
                <a:effectLst/>
                <a:latin typeface="+mj-lt"/>
                <a:ea typeface="Arial MT"/>
                <a:cs typeface="Arial MT"/>
              </a:rPr>
              <a:t> </a:t>
            </a:r>
            <a:r>
              <a:rPr lang="en-US" sz="1400" dirty="0">
                <a:effectLst/>
                <a:latin typeface="+mj-lt"/>
                <a:ea typeface="Arial MT"/>
                <a:cs typeface="Arial MT"/>
              </a:rPr>
              <a:t>Studies</a:t>
            </a:r>
            <a:r>
              <a:rPr lang="en-US" sz="1400" spc="-5" dirty="0">
                <a:effectLst/>
                <a:latin typeface="+mj-lt"/>
                <a:ea typeface="Arial MT"/>
                <a:cs typeface="Arial MT"/>
              </a:rPr>
              <a:t> </a:t>
            </a:r>
            <a:r>
              <a:rPr lang="en-US" sz="1400" dirty="0">
                <a:effectLst/>
                <a:latin typeface="+mj-lt"/>
                <a:ea typeface="Arial MT"/>
                <a:cs typeface="Arial MT"/>
              </a:rPr>
              <a:t>Journal</a:t>
            </a:r>
            <a:r>
              <a:rPr lang="en-US" sz="1400" spc="-10" dirty="0">
                <a:effectLst/>
                <a:latin typeface="+mj-lt"/>
                <a:ea typeface="Arial MT"/>
                <a:cs typeface="Arial MT"/>
              </a:rPr>
              <a:t> </a:t>
            </a:r>
            <a:r>
              <a:rPr lang="en-US" sz="1400" dirty="0">
                <a:effectLst/>
                <a:latin typeface="+mj-lt"/>
                <a:ea typeface="Arial MT"/>
                <a:cs typeface="Arial MT"/>
              </a:rPr>
              <a:t>in</a:t>
            </a:r>
            <a:r>
              <a:rPr lang="en-US" sz="1400" spc="-5" dirty="0">
                <a:effectLst/>
                <a:latin typeface="+mj-lt"/>
                <a:ea typeface="Arial MT"/>
                <a:cs typeface="Arial MT"/>
              </a:rPr>
              <a:t> </a:t>
            </a:r>
            <a:r>
              <a:rPr lang="en-US" sz="1400" dirty="0">
                <a:effectLst/>
                <a:latin typeface="+mj-lt"/>
                <a:ea typeface="Arial MT"/>
                <a:cs typeface="Arial MT"/>
              </a:rPr>
              <a:t>2018.</a:t>
            </a:r>
          </a:p>
          <a:p>
            <a:pPr marL="342900" marR="539750" lvl="0" indent="-342900" algn="just">
              <a:lnSpc>
                <a:spcPct val="150000"/>
              </a:lnSpc>
              <a:spcBef>
                <a:spcPts val="0"/>
              </a:spcBef>
              <a:spcAft>
                <a:spcPts val="0"/>
              </a:spcAft>
              <a:buFont typeface="+mj-lt"/>
              <a:buAutoNum type="alphaUcPeriod"/>
            </a:pPr>
            <a:r>
              <a:rPr lang="en-US" sz="1400" dirty="0">
                <a:effectLst/>
                <a:latin typeface="+mj-lt"/>
                <a:ea typeface="Arial MT"/>
                <a:cs typeface="Arial MT"/>
              </a:rPr>
              <a:t>“E-Commerce</a:t>
            </a:r>
            <a:r>
              <a:rPr lang="en-US" sz="1400" spc="5" dirty="0">
                <a:effectLst/>
                <a:latin typeface="+mj-lt"/>
                <a:ea typeface="Arial MT"/>
                <a:cs typeface="Arial MT"/>
              </a:rPr>
              <a:t> </a:t>
            </a:r>
            <a:r>
              <a:rPr lang="en-US" sz="1400" dirty="0">
                <a:effectLst/>
                <a:latin typeface="+mj-lt"/>
                <a:ea typeface="Arial MT"/>
                <a:cs typeface="Arial MT"/>
              </a:rPr>
              <a:t>in</a:t>
            </a:r>
            <a:r>
              <a:rPr lang="en-US" sz="1400" spc="5" dirty="0">
                <a:effectLst/>
                <a:latin typeface="+mj-lt"/>
                <a:ea typeface="Arial MT"/>
                <a:cs typeface="Arial MT"/>
              </a:rPr>
              <a:t> </a:t>
            </a:r>
            <a:r>
              <a:rPr lang="en-US" sz="1400" dirty="0">
                <a:effectLst/>
                <a:latin typeface="+mj-lt"/>
                <a:ea typeface="Arial MT"/>
                <a:cs typeface="Arial MT"/>
              </a:rPr>
              <a:t>agri-food</a:t>
            </a:r>
            <a:r>
              <a:rPr lang="en-US" sz="1400" spc="10" dirty="0">
                <a:effectLst/>
                <a:latin typeface="+mj-lt"/>
                <a:ea typeface="Arial MT"/>
                <a:cs typeface="Arial MT"/>
              </a:rPr>
              <a:t> </a:t>
            </a:r>
            <a:r>
              <a:rPr lang="en-US" sz="1400" dirty="0">
                <a:effectLst/>
                <a:latin typeface="+mj-lt"/>
                <a:ea typeface="Arial MT"/>
                <a:cs typeface="Arial MT"/>
              </a:rPr>
              <a:t>sector:</a:t>
            </a:r>
            <a:r>
              <a:rPr lang="en-US" sz="1400" spc="10" dirty="0">
                <a:effectLst/>
                <a:latin typeface="+mj-lt"/>
                <a:ea typeface="Arial MT"/>
                <a:cs typeface="Arial MT"/>
              </a:rPr>
              <a:t> </a:t>
            </a:r>
            <a:r>
              <a:rPr lang="en-US" sz="1400" dirty="0">
                <a:effectLst/>
                <a:latin typeface="+mj-lt"/>
                <a:ea typeface="Arial MT"/>
                <a:cs typeface="Arial MT"/>
              </a:rPr>
              <a:t>a</a:t>
            </a:r>
            <a:r>
              <a:rPr lang="en-US" sz="1400" spc="5" dirty="0">
                <a:effectLst/>
                <a:latin typeface="+mj-lt"/>
                <a:ea typeface="Arial MT"/>
                <a:cs typeface="Arial MT"/>
              </a:rPr>
              <a:t> </a:t>
            </a:r>
            <a:r>
              <a:rPr lang="en-US" sz="1400" dirty="0">
                <a:effectLst/>
                <a:latin typeface="+mj-lt"/>
                <a:ea typeface="Arial MT"/>
                <a:cs typeface="Arial MT"/>
              </a:rPr>
              <a:t>systematic</a:t>
            </a:r>
            <a:r>
              <a:rPr lang="en-US" sz="1400" spc="15" dirty="0">
                <a:effectLst/>
                <a:latin typeface="+mj-lt"/>
                <a:ea typeface="Arial MT"/>
                <a:cs typeface="Arial MT"/>
              </a:rPr>
              <a:t> </a:t>
            </a:r>
            <a:r>
              <a:rPr lang="en-US" sz="1400" dirty="0">
                <a:effectLst/>
                <a:latin typeface="+mj-lt"/>
                <a:ea typeface="Arial MT"/>
                <a:cs typeface="Arial MT"/>
              </a:rPr>
              <a:t>literature</a:t>
            </a:r>
            <a:r>
              <a:rPr lang="en-US" sz="1400" spc="5" dirty="0">
                <a:effectLst/>
                <a:latin typeface="+mj-lt"/>
                <a:ea typeface="Arial MT"/>
                <a:cs typeface="Arial MT"/>
              </a:rPr>
              <a:t> </a:t>
            </a:r>
            <a:r>
              <a:rPr lang="en-US" sz="1400" dirty="0">
                <a:effectLst/>
                <a:latin typeface="+mj-lt"/>
                <a:ea typeface="Arial MT"/>
                <a:cs typeface="Arial MT"/>
              </a:rPr>
              <a:t>review” by  </a:t>
            </a:r>
            <a:r>
              <a:rPr lang="en-US" sz="1400" spc="-320" dirty="0">
                <a:effectLst/>
                <a:latin typeface="+mj-lt"/>
                <a:ea typeface="Arial MT"/>
                <a:cs typeface="Arial MT"/>
              </a:rPr>
              <a:t> </a:t>
            </a:r>
            <a:r>
              <a:rPr lang="en-US" sz="1400" spc="-5" dirty="0" err="1">
                <a:effectLst/>
                <a:latin typeface="+mj-lt"/>
                <a:ea typeface="Arial MT"/>
                <a:cs typeface="Arial MT"/>
              </a:rPr>
              <a:t>Yiwu</a:t>
            </a:r>
            <a:r>
              <a:rPr lang="en-US" sz="1400" spc="-5" dirty="0">
                <a:latin typeface="+mj-lt"/>
                <a:ea typeface="Arial MT"/>
                <a:cs typeface="Arial MT"/>
              </a:rPr>
              <a:t> </a:t>
            </a:r>
            <a:r>
              <a:rPr lang="en-US" sz="1400" spc="-5" dirty="0">
                <a:effectLst/>
                <a:latin typeface="+mj-lt"/>
                <a:ea typeface="Arial MT"/>
                <a:cs typeface="Arial MT"/>
              </a:rPr>
              <a:t>Zeng, Fu Jia, Lia </a:t>
            </a:r>
            <a:r>
              <a:rPr lang="en-US" sz="1400" dirty="0">
                <a:effectLst/>
                <a:latin typeface="+mj-lt"/>
                <a:ea typeface="Arial MT"/>
                <a:cs typeface="Arial MT"/>
              </a:rPr>
              <a:t>Wan and </a:t>
            </a:r>
            <a:r>
              <a:rPr lang="en-US" sz="1400" dirty="0" err="1">
                <a:effectLst/>
                <a:latin typeface="+mj-lt"/>
                <a:ea typeface="Arial MT"/>
                <a:cs typeface="Arial MT"/>
              </a:rPr>
              <a:t>HongdongGuo</a:t>
            </a:r>
            <a:r>
              <a:rPr lang="en-US" sz="1400" dirty="0">
                <a:effectLst/>
                <a:latin typeface="+mj-lt"/>
                <a:ea typeface="Arial MT"/>
                <a:cs typeface="Arial MT"/>
              </a:rPr>
              <a:t> in the International</a:t>
            </a:r>
            <a:r>
              <a:rPr lang="en-US" sz="1400" spc="5" dirty="0">
                <a:effectLst/>
                <a:latin typeface="+mj-lt"/>
                <a:ea typeface="Arial MT"/>
                <a:cs typeface="Arial MT"/>
              </a:rPr>
              <a:t> </a:t>
            </a:r>
            <a:r>
              <a:rPr lang="en-US" sz="1400" dirty="0">
                <a:effectLst/>
                <a:latin typeface="+mj-lt"/>
                <a:ea typeface="Arial MT"/>
                <a:cs typeface="Arial MT"/>
              </a:rPr>
              <a:t>Food</a:t>
            </a:r>
            <a:r>
              <a:rPr lang="en-US" sz="1400" spc="-30" dirty="0">
                <a:effectLst/>
                <a:latin typeface="+mj-lt"/>
                <a:ea typeface="Arial MT"/>
                <a:cs typeface="Arial MT"/>
              </a:rPr>
              <a:t> </a:t>
            </a:r>
            <a:r>
              <a:rPr lang="en-US" sz="1400" dirty="0">
                <a:effectLst/>
                <a:latin typeface="+mj-lt"/>
                <a:ea typeface="Arial MT"/>
                <a:cs typeface="Arial MT"/>
              </a:rPr>
              <a:t>and</a:t>
            </a:r>
            <a:r>
              <a:rPr lang="en-US" sz="1400" spc="-10" dirty="0">
                <a:effectLst/>
                <a:latin typeface="+mj-lt"/>
                <a:ea typeface="Arial MT"/>
                <a:cs typeface="Arial MT"/>
              </a:rPr>
              <a:t> </a:t>
            </a:r>
            <a:r>
              <a:rPr lang="en-US" sz="1400" dirty="0">
                <a:effectLst/>
                <a:latin typeface="+mj-lt"/>
                <a:ea typeface="Arial MT"/>
                <a:cs typeface="Arial MT"/>
              </a:rPr>
              <a:t>Agriculture</a:t>
            </a:r>
            <a:r>
              <a:rPr lang="en-US" sz="1400" spc="-40" dirty="0">
                <a:effectLst/>
                <a:latin typeface="+mj-lt"/>
                <a:ea typeface="Arial MT"/>
                <a:cs typeface="Arial MT"/>
              </a:rPr>
              <a:t> </a:t>
            </a:r>
            <a:r>
              <a:rPr lang="en-US" sz="1400" dirty="0">
                <a:effectLst/>
                <a:latin typeface="+mj-lt"/>
                <a:ea typeface="Arial MT"/>
                <a:cs typeface="Arial MT"/>
              </a:rPr>
              <a:t>Management</a:t>
            </a:r>
            <a:r>
              <a:rPr lang="en-US" sz="1400" spc="-15" dirty="0">
                <a:effectLst/>
                <a:latin typeface="+mj-lt"/>
                <a:ea typeface="Arial MT"/>
                <a:cs typeface="Arial MT"/>
              </a:rPr>
              <a:t> </a:t>
            </a:r>
            <a:r>
              <a:rPr lang="en-US" sz="1400" dirty="0">
                <a:effectLst/>
                <a:latin typeface="+mj-lt"/>
                <a:ea typeface="Arial MT"/>
                <a:cs typeface="Arial MT"/>
              </a:rPr>
              <a:t>Review</a:t>
            </a:r>
            <a:r>
              <a:rPr lang="en-US" sz="1400" spc="-35" dirty="0">
                <a:effectLst/>
                <a:latin typeface="+mj-lt"/>
                <a:ea typeface="Arial MT"/>
                <a:cs typeface="Arial MT"/>
              </a:rPr>
              <a:t> </a:t>
            </a:r>
            <a:r>
              <a:rPr lang="en-US" sz="1400" dirty="0">
                <a:effectLst/>
                <a:latin typeface="+mj-lt"/>
                <a:ea typeface="Arial MT"/>
                <a:cs typeface="Arial MT"/>
              </a:rPr>
              <a:t>on</a:t>
            </a:r>
            <a:r>
              <a:rPr lang="en-US" sz="1400" spc="-10" dirty="0">
                <a:effectLst/>
                <a:latin typeface="+mj-lt"/>
                <a:ea typeface="Arial MT"/>
                <a:cs typeface="Arial MT"/>
              </a:rPr>
              <a:t> </a:t>
            </a:r>
            <a:r>
              <a:rPr lang="en-US" sz="1400" dirty="0">
                <a:effectLst/>
                <a:latin typeface="+mj-lt"/>
                <a:ea typeface="Arial MT"/>
                <a:cs typeface="Arial MT"/>
              </a:rPr>
              <a:t>26</a:t>
            </a:r>
            <a:r>
              <a:rPr lang="en-US" sz="1400" spc="-15" dirty="0">
                <a:effectLst/>
                <a:latin typeface="+mj-lt"/>
                <a:ea typeface="Arial MT"/>
                <a:cs typeface="Arial MT"/>
              </a:rPr>
              <a:t> </a:t>
            </a:r>
            <a:r>
              <a:rPr lang="en-US" sz="1400" dirty="0">
                <a:effectLst/>
                <a:latin typeface="+mj-lt"/>
                <a:ea typeface="Arial MT"/>
                <a:cs typeface="Arial MT"/>
              </a:rPr>
              <a:t>February</a:t>
            </a:r>
            <a:r>
              <a:rPr lang="en-US" sz="1400" spc="-25" dirty="0">
                <a:effectLst/>
                <a:latin typeface="+mj-lt"/>
                <a:ea typeface="Arial MT"/>
                <a:cs typeface="Arial MT"/>
              </a:rPr>
              <a:t> </a:t>
            </a:r>
            <a:r>
              <a:rPr lang="en-US" sz="1400" dirty="0">
                <a:effectLst/>
                <a:latin typeface="+mj-lt"/>
                <a:ea typeface="Arial MT"/>
                <a:cs typeface="Arial MT"/>
              </a:rPr>
              <a:t>2017. </a:t>
            </a:r>
          </a:p>
          <a:p>
            <a:pPr marL="342900" marR="539750" indent="-342900" algn="just">
              <a:lnSpc>
                <a:spcPct val="150000"/>
              </a:lnSpc>
              <a:buFont typeface="+mj-lt"/>
              <a:buAutoNum type="alphaUcPeriod"/>
            </a:pPr>
            <a:r>
              <a:rPr lang="en-US" sz="1400" dirty="0">
                <a:effectLst/>
                <a:latin typeface="+mj-lt"/>
                <a:ea typeface="Arial MT"/>
                <a:cs typeface="Arial MT"/>
              </a:rPr>
              <a:t>“Emerging</a:t>
            </a:r>
            <a:r>
              <a:rPr lang="en-US" sz="1400" spc="-50" dirty="0">
                <a:effectLst/>
                <a:latin typeface="+mj-lt"/>
                <a:ea typeface="Arial MT"/>
                <a:cs typeface="Arial MT"/>
              </a:rPr>
              <a:t> </a:t>
            </a:r>
            <a:r>
              <a:rPr lang="en-US" sz="1400" dirty="0">
                <a:effectLst/>
                <a:latin typeface="+mj-lt"/>
                <a:ea typeface="Arial MT"/>
                <a:cs typeface="Arial MT"/>
              </a:rPr>
              <a:t>Trends</a:t>
            </a:r>
            <a:r>
              <a:rPr lang="en-US" sz="1400" spc="-45" dirty="0">
                <a:effectLst/>
                <a:latin typeface="+mj-lt"/>
                <a:ea typeface="Arial MT"/>
                <a:cs typeface="Arial MT"/>
              </a:rPr>
              <a:t> </a:t>
            </a:r>
            <a:r>
              <a:rPr lang="en-US" sz="1400" dirty="0">
                <a:effectLst/>
                <a:latin typeface="+mj-lt"/>
                <a:ea typeface="Arial MT"/>
                <a:cs typeface="Arial MT"/>
              </a:rPr>
              <a:t>of</a:t>
            </a:r>
            <a:r>
              <a:rPr lang="en-US" sz="1400" spc="-30" dirty="0">
                <a:effectLst/>
                <a:latin typeface="+mj-lt"/>
                <a:ea typeface="Arial MT"/>
                <a:cs typeface="Arial MT"/>
              </a:rPr>
              <a:t> </a:t>
            </a:r>
            <a:r>
              <a:rPr lang="en-US" sz="1400" dirty="0">
                <a:effectLst/>
                <a:latin typeface="+mj-lt"/>
                <a:ea typeface="Arial MT"/>
                <a:cs typeface="Arial MT"/>
              </a:rPr>
              <a:t>E-Commerce</a:t>
            </a:r>
            <a:r>
              <a:rPr lang="en-US" sz="1400" spc="-40" dirty="0">
                <a:effectLst/>
                <a:latin typeface="+mj-lt"/>
                <a:ea typeface="Arial MT"/>
                <a:cs typeface="Arial MT"/>
              </a:rPr>
              <a:t> </a:t>
            </a:r>
            <a:r>
              <a:rPr lang="en-US" sz="1400" dirty="0">
                <a:effectLst/>
                <a:latin typeface="+mj-lt"/>
                <a:ea typeface="Arial MT"/>
                <a:cs typeface="Arial MT"/>
              </a:rPr>
              <a:t>in</a:t>
            </a:r>
            <a:r>
              <a:rPr lang="en-US" sz="1400" spc="-40" dirty="0">
                <a:effectLst/>
                <a:latin typeface="+mj-lt"/>
                <a:ea typeface="Arial MT"/>
                <a:cs typeface="Arial MT"/>
              </a:rPr>
              <a:t> </a:t>
            </a:r>
            <a:r>
              <a:rPr lang="en-US" sz="1400" dirty="0">
                <a:effectLst/>
                <a:latin typeface="+mj-lt"/>
                <a:ea typeface="Arial MT"/>
                <a:cs typeface="Arial MT"/>
              </a:rPr>
              <a:t>India:</a:t>
            </a:r>
            <a:r>
              <a:rPr lang="en-US" sz="1400" spc="-40" dirty="0">
                <a:effectLst/>
                <a:latin typeface="+mj-lt"/>
                <a:ea typeface="Arial MT"/>
                <a:cs typeface="Arial MT"/>
              </a:rPr>
              <a:t> </a:t>
            </a:r>
            <a:r>
              <a:rPr lang="en-US" sz="1400" dirty="0">
                <a:effectLst/>
                <a:latin typeface="+mj-lt"/>
                <a:ea typeface="Arial MT"/>
                <a:cs typeface="Arial MT"/>
              </a:rPr>
              <a:t>An</a:t>
            </a:r>
            <a:r>
              <a:rPr lang="en-US" sz="1400" spc="-40" dirty="0">
                <a:effectLst/>
                <a:latin typeface="+mj-lt"/>
                <a:ea typeface="Arial MT"/>
                <a:cs typeface="Arial MT"/>
              </a:rPr>
              <a:t> </a:t>
            </a:r>
            <a:r>
              <a:rPr lang="en-US" sz="1400" dirty="0">
                <a:effectLst/>
                <a:latin typeface="+mj-lt"/>
                <a:ea typeface="Arial MT"/>
                <a:cs typeface="Arial MT"/>
              </a:rPr>
              <a:t>Empirical</a:t>
            </a:r>
            <a:r>
              <a:rPr lang="en-US" sz="1400" spc="-40" dirty="0">
                <a:effectLst/>
                <a:latin typeface="+mj-lt"/>
                <a:ea typeface="Arial MT"/>
                <a:cs typeface="Arial MT"/>
              </a:rPr>
              <a:t> </a:t>
            </a:r>
            <a:r>
              <a:rPr lang="en-US" sz="1400" dirty="0">
                <a:effectLst/>
                <a:latin typeface="+mj-lt"/>
                <a:ea typeface="Arial MT"/>
                <a:cs typeface="Arial MT"/>
              </a:rPr>
              <a:t>Study”</a:t>
            </a:r>
            <a:r>
              <a:rPr lang="en-US" sz="1400" spc="-50" dirty="0">
                <a:effectLst/>
                <a:latin typeface="+mj-lt"/>
                <a:ea typeface="Arial MT"/>
                <a:cs typeface="Arial MT"/>
              </a:rPr>
              <a:t> </a:t>
            </a:r>
            <a:r>
              <a:rPr lang="en-US" sz="1400" dirty="0">
                <a:effectLst/>
                <a:latin typeface="+mj-lt"/>
                <a:ea typeface="Arial MT"/>
                <a:cs typeface="Arial MT"/>
              </a:rPr>
              <a:t>by</a:t>
            </a:r>
            <a:r>
              <a:rPr lang="en-US" sz="1400" spc="-320" dirty="0">
                <a:effectLst/>
                <a:latin typeface="+mj-lt"/>
                <a:ea typeface="Arial MT"/>
                <a:cs typeface="Arial MT"/>
              </a:rPr>
              <a:t> </a:t>
            </a:r>
            <a:r>
              <a:rPr lang="en-US" sz="1400" spc="-5" dirty="0" err="1">
                <a:effectLst/>
                <a:latin typeface="+mj-lt"/>
                <a:ea typeface="Arial MT"/>
                <a:cs typeface="Arial MT"/>
              </a:rPr>
              <a:t>Shetter.M</a:t>
            </a:r>
            <a:r>
              <a:rPr lang="en-US" sz="1400" spc="-5" dirty="0">
                <a:effectLst/>
                <a:latin typeface="+mj-lt"/>
                <a:ea typeface="Arial MT"/>
                <a:cs typeface="Arial MT"/>
              </a:rPr>
              <a:t> in International </a:t>
            </a:r>
            <a:r>
              <a:rPr lang="en-US" sz="1400" dirty="0">
                <a:effectLst/>
                <a:latin typeface="+mj-lt"/>
                <a:ea typeface="Arial MT"/>
                <a:cs typeface="Arial MT"/>
              </a:rPr>
              <a:t>Journal of Business and Management</a:t>
            </a:r>
            <a:r>
              <a:rPr lang="en-US" sz="1400" spc="5" dirty="0">
                <a:effectLst/>
                <a:latin typeface="+mj-lt"/>
                <a:ea typeface="Arial MT"/>
                <a:cs typeface="Arial MT"/>
              </a:rPr>
              <a:t> </a:t>
            </a:r>
            <a:r>
              <a:rPr lang="en-US" sz="1400" dirty="0">
                <a:effectLst/>
                <a:latin typeface="+mj-lt"/>
                <a:ea typeface="Arial MT"/>
                <a:cs typeface="Arial MT"/>
              </a:rPr>
              <a:t>Invention</a:t>
            </a:r>
            <a:r>
              <a:rPr lang="en-US" sz="1400" spc="-5" dirty="0">
                <a:effectLst/>
                <a:latin typeface="+mj-lt"/>
                <a:ea typeface="Arial MT"/>
                <a:cs typeface="Arial MT"/>
              </a:rPr>
              <a:t> </a:t>
            </a:r>
            <a:r>
              <a:rPr lang="en-US" sz="1400" dirty="0">
                <a:effectLst/>
                <a:latin typeface="+mj-lt"/>
                <a:ea typeface="Arial MT"/>
                <a:cs typeface="Arial MT"/>
              </a:rPr>
              <a:t>in</a:t>
            </a:r>
            <a:r>
              <a:rPr lang="en-US" sz="1400" spc="-5" dirty="0">
                <a:effectLst/>
                <a:latin typeface="+mj-lt"/>
                <a:ea typeface="Arial MT"/>
                <a:cs typeface="Arial MT"/>
              </a:rPr>
              <a:t> </a:t>
            </a:r>
            <a:r>
              <a:rPr lang="en-US" sz="1400" dirty="0">
                <a:effectLst/>
                <a:latin typeface="+mj-lt"/>
                <a:ea typeface="Arial MT"/>
                <a:cs typeface="Arial MT"/>
              </a:rPr>
              <a:t>2016.</a:t>
            </a:r>
          </a:p>
          <a:p>
            <a:pPr marL="342900" marR="539750" lvl="0" indent="-342900" algn="just">
              <a:lnSpc>
                <a:spcPct val="150000"/>
              </a:lnSpc>
              <a:spcBef>
                <a:spcPts val="0"/>
              </a:spcBef>
              <a:spcAft>
                <a:spcPts val="0"/>
              </a:spcAft>
              <a:buFont typeface="+mj-lt"/>
              <a:buAutoNum type="alphaUcPeriod"/>
            </a:pPr>
            <a:r>
              <a:rPr lang="en-US" sz="1400" dirty="0" err="1">
                <a:effectLst/>
                <a:latin typeface="+mj-lt"/>
                <a:ea typeface="Arial MT"/>
                <a:cs typeface="Arial MT"/>
              </a:rPr>
              <a:t>Namisko</a:t>
            </a:r>
            <a:r>
              <a:rPr lang="en-US" sz="1400" spc="55" dirty="0">
                <a:latin typeface="+mj-lt"/>
                <a:ea typeface="Arial MT"/>
                <a:cs typeface="Arial MT"/>
              </a:rPr>
              <a:t> </a:t>
            </a:r>
            <a:r>
              <a:rPr lang="en-US" sz="1400" dirty="0">
                <a:effectLst/>
                <a:latin typeface="+mj-lt"/>
                <a:ea typeface="Arial MT"/>
                <a:cs typeface="Arial MT"/>
              </a:rPr>
              <a:t>and</a:t>
            </a:r>
            <a:r>
              <a:rPr lang="en-US" sz="1400" spc="60" dirty="0">
                <a:effectLst/>
                <a:latin typeface="+mj-lt"/>
                <a:ea typeface="Arial MT"/>
                <a:cs typeface="Arial MT"/>
              </a:rPr>
              <a:t> </a:t>
            </a:r>
            <a:r>
              <a:rPr lang="en-US" sz="1400" dirty="0">
                <a:effectLst/>
                <a:latin typeface="+mj-lt"/>
                <a:ea typeface="Arial MT"/>
                <a:cs typeface="Arial MT"/>
              </a:rPr>
              <a:t>Moses</a:t>
            </a:r>
            <a:r>
              <a:rPr lang="en-US" sz="1400" spc="60" dirty="0">
                <a:effectLst/>
                <a:latin typeface="+mj-lt"/>
                <a:ea typeface="Arial MT"/>
                <a:cs typeface="Arial MT"/>
              </a:rPr>
              <a:t> </a:t>
            </a:r>
            <a:r>
              <a:rPr lang="en-US" sz="1400" dirty="0" err="1">
                <a:effectLst/>
                <a:latin typeface="+mj-lt"/>
                <a:ea typeface="Arial MT"/>
                <a:cs typeface="Arial MT"/>
              </a:rPr>
              <a:t>Aballo</a:t>
            </a:r>
            <a:r>
              <a:rPr lang="en-US" sz="1400" dirty="0">
                <a:effectLst/>
                <a:latin typeface="+mj-lt"/>
                <a:ea typeface="Arial MT"/>
                <a:cs typeface="Arial MT"/>
              </a:rPr>
              <a:t> “Current</a:t>
            </a:r>
            <a:r>
              <a:rPr lang="en-US" sz="1400" spc="65" dirty="0">
                <a:effectLst/>
                <a:latin typeface="+mj-lt"/>
                <a:ea typeface="Arial MT"/>
                <a:cs typeface="Arial MT"/>
              </a:rPr>
              <a:t> </a:t>
            </a:r>
            <a:r>
              <a:rPr lang="en-US" sz="1400" dirty="0">
                <a:effectLst/>
                <a:latin typeface="+mj-lt"/>
                <a:ea typeface="Arial MT"/>
                <a:cs typeface="Arial MT"/>
              </a:rPr>
              <a:t>status</a:t>
            </a:r>
            <a:r>
              <a:rPr lang="en-US" sz="1400" spc="50" dirty="0">
                <a:effectLst/>
                <a:latin typeface="+mj-lt"/>
                <a:ea typeface="Arial MT"/>
                <a:cs typeface="Arial MT"/>
              </a:rPr>
              <a:t> </a:t>
            </a:r>
            <a:r>
              <a:rPr lang="en-US" sz="1400" dirty="0">
                <a:effectLst/>
                <a:latin typeface="+mj-lt"/>
                <a:ea typeface="Arial MT"/>
                <a:cs typeface="Arial MT"/>
              </a:rPr>
              <a:t>of</a:t>
            </a:r>
            <a:r>
              <a:rPr lang="en-US" sz="1400" spc="75" dirty="0">
                <a:effectLst/>
                <a:latin typeface="+mj-lt"/>
                <a:ea typeface="Arial MT"/>
                <a:cs typeface="Arial MT"/>
              </a:rPr>
              <a:t> </a:t>
            </a:r>
            <a:r>
              <a:rPr lang="en-US" sz="1400" dirty="0">
                <a:effectLst/>
                <a:latin typeface="+mj-lt"/>
                <a:ea typeface="Arial MT"/>
                <a:cs typeface="Arial MT"/>
              </a:rPr>
              <a:t>agriculture</a:t>
            </a:r>
            <a:r>
              <a:rPr lang="en-US" sz="1400" spc="60" dirty="0">
                <a:effectLst/>
                <a:latin typeface="+mj-lt"/>
                <a:ea typeface="Arial MT"/>
                <a:cs typeface="Arial MT"/>
              </a:rPr>
              <a:t> </a:t>
            </a:r>
            <a:r>
              <a:rPr lang="en-US" sz="1400" dirty="0">
                <a:effectLst/>
                <a:latin typeface="+mj-lt"/>
                <a:ea typeface="Arial MT"/>
                <a:cs typeface="Arial MT"/>
              </a:rPr>
              <a:t>and</a:t>
            </a:r>
            <a:r>
              <a:rPr lang="en-US" sz="1400" spc="-320" dirty="0">
                <a:effectLst/>
                <a:latin typeface="+mj-lt"/>
                <a:ea typeface="Arial MT"/>
                <a:cs typeface="Arial MT"/>
              </a:rPr>
              <a:t> </a:t>
            </a:r>
            <a:r>
              <a:rPr lang="en-US" sz="1400" spc="-5" dirty="0">
                <a:effectLst/>
                <a:latin typeface="+mj-lt"/>
                <a:ea typeface="Arial MT"/>
                <a:cs typeface="Arial MT"/>
              </a:rPr>
              <a:t>Global</a:t>
            </a:r>
            <a:r>
              <a:rPr lang="en-US" sz="1400" spc="60" dirty="0">
                <a:effectLst/>
                <a:latin typeface="+mj-lt"/>
                <a:ea typeface="Arial MT"/>
                <a:cs typeface="Arial MT"/>
              </a:rPr>
              <a:t> </a:t>
            </a:r>
            <a:r>
              <a:rPr lang="en-US" sz="1400" spc="-5" dirty="0">
                <a:effectLst/>
                <a:latin typeface="+mj-lt"/>
                <a:ea typeface="Arial MT"/>
                <a:cs typeface="Arial MT"/>
              </a:rPr>
              <a:t>Trends”</a:t>
            </a:r>
            <a:r>
              <a:rPr lang="en-US" sz="1400" spc="75" dirty="0">
                <a:effectLst/>
                <a:latin typeface="+mj-lt"/>
                <a:ea typeface="Arial MT"/>
                <a:cs typeface="Arial MT"/>
              </a:rPr>
              <a:t> </a:t>
            </a:r>
            <a:r>
              <a:rPr lang="en-US" sz="1400" spc="-5" dirty="0">
                <a:effectLst/>
                <a:latin typeface="+mj-lt"/>
                <a:ea typeface="Arial MT"/>
                <a:cs typeface="Arial MT"/>
              </a:rPr>
              <a:t>in</a:t>
            </a:r>
            <a:r>
              <a:rPr lang="en-US" sz="1400" spc="75" dirty="0">
                <a:effectLst/>
                <a:latin typeface="+mj-lt"/>
                <a:ea typeface="Arial MT"/>
                <a:cs typeface="Arial MT"/>
              </a:rPr>
              <a:t> </a:t>
            </a:r>
            <a:r>
              <a:rPr lang="en-US" sz="1400" spc="-5" dirty="0">
                <a:effectLst/>
                <a:latin typeface="+mj-lt"/>
                <a:ea typeface="Arial MT"/>
                <a:cs typeface="Arial MT"/>
              </a:rPr>
              <a:t>International</a:t>
            </a:r>
            <a:r>
              <a:rPr lang="en-US" sz="1400" spc="-175" dirty="0">
                <a:effectLst/>
                <a:latin typeface="+mj-lt"/>
                <a:ea typeface="Arial MT"/>
                <a:cs typeface="Arial MT"/>
              </a:rPr>
              <a:t> </a:t>
            </a:r>
            <a:r>
              <a:rPr lang="en-US" sz="1400" dirty="0">
                <a:effectLst/>
                <a:latin typeface="+mj-lt"/>
                <a:ea typeface="Arial MT"/>
                <a:cs typeface="Arial MT"/>
              </a:rPr>
              <a:t>Journal</a:t>
            </a:r>
            <a:r>
              <a:rPr lang="en-US" sz="1400" spc="-5" dirty="0">
                <a:effectLst/>
                <a:latin typeface="+mj-lt"/>
                <a:ea typeface="Arial MT"/>
                <a:cs typeface="Arial MT"/>
              </a:rPr>
              <a:t> </a:t>
            </a:r>
            <a:r>
              <a:rPr lang="en-US" sz="1400" dirty="0">
                <a:effectLst/>
                <a:latin typeface="+mj-lt"/>
                <a:ea typeface="Arial MT"/>
                <a:cs typeface="Arial MT"/>
              </a:rPr>
              <a:t>of</a:t>
            </a:r>
            <a:r>
              <a:rPr lang="en-US" sz="1400" spc="5" dirty="0">
                <a:effectLst/>
                <a:latin typeface="+mj-lt"/>
                <a:ea typeface="Arial MT"/>
                <a:cs typeface="Arial MT"/>
              </a:rPr>
              <a:t> </a:t>
            </a:r>
            <a:r>
              <a:rPr lang="en-US" sz="1400" dirty="0">
                <a:effectLst/>
                <a:latin typeface="+mj-lt"/>
                <a:ea typeface="Arial MT"/>
                <a:cs typeface="Arial MT"/>
              </a:rPr>
              <a:t>Science</a:t>
            </a:r>
            <a:r>
              <a:rPr lang="en-US" sz="1400" spc="-5" dirty="0">
                <a:effectLst/>
                <a:latin typeface="+mj-lt"/>
                <a:ea typeface="Arial MT"/>
                <a:cs typeface="Arial MT"/>
              </a:rPr>
              <a:t> </a:t>
            </a:r>
            <a:r>
              <a:rPr lang="en-US" sz="1400" dirty="0">
                <a:effectLst/>
                <a:latin typeface="+mj-lt"/>
                <a:ea typeface="Arial MT"/>
                <a:cs typeface="Arial MT"/>
              </a:rPr>
              <a:t>and</a:t>
            </a:r>
            <a:r>
              <a:rPr lang="en-US" sz="1400" spc="-5" dirty="0">
                <a:effectLst/>
                <a:latin typeface="+mj-lt"/>
                <a:ea typeface="Arial MT"/>
                <a:cs typeface="Arial MT"/>
              </a:rPr>
              <a:t> </a:t>
            </a:r>
            <a:r>
              <a:rPr lang="en-US" sz="1400" dirty="0">
                <a:effectLst/>
                <a:latin typeface="+mj-lt"/>
                <a:ea typeface="Arial MT"/>
                <a:cs typeface="Arial MT"/>
              </a:rPr>
              <a:t>Research</a:t>
            </a:r>
            <a:r>
              <a:rPr lang="en-US" sz="1400" spc="5" dirty="0">
                <a:effectLst/>
                <a:latin typeface="+mj-lt"/>
                <a:ea typeface="Arial MT"/>
                <a:cs typeface="Arial MT"/>
              </a:rPr>
              <a:t> </a:t>
            </a:r>
            <a:r>
              <a:rPr lang="en-US" sz="1400" dirty="0">
                <a:effectLst/>
                <a:latin typeface="+mj-lt"/>
                <a:ea typeface="Arial MT"/>
                <a:cs typeface="Arial MT"/>
              </a:rPr>
              <a:t>Volume</a:t>
            </a:r>
            <a:r>
              <a:rPr lang="en-US" sz="1400" spc="-10" dirty="0">
                <a:effectLst/>
                <a:latin typeface="+mj-lt"/>
                <a:ea typeface="Arial MT"/>
                <a:cs typeface="Arial MT"/>
              </a:rPr>
              <a:t> </a:t>
            </a:r>
            <a:r>
              <a:rPr lang="en-US" sz="1400" dirty="0">
                <a:effectLst/>
                <a:latin typeface="+mj-lt"/>
                <a:ea typeface="Arial MT"/>
                <a:cs typeface="Arial MT"/>
              </a:rPr>
              <a:t>2</a:t>
            </a:r>
            <a:r>
              <a:rPr lang="en-US" sz="1400" spc="-5" dirty="0">
                <a:effectLst/>
                <a:latin typeface="+mj-lt"/>
                <a:ea typeface="Arial MT"/>
                <a:cs typeface="Arial MT"/>
              </a:rPr>
              <a:t> </a:t>
            </a:r>
            <a:r>
              <a:rPr lang="en-US" sz="1400" dirty="0">
                <a:effectLst/>
                <a:latin typeface="+mj-lt"/>
                <a:ea typeface="Arial MT"/>
                <a:cs typeface="Arial MT"/>
              </a:rPr>
              <a:t>Issue</a:t>
            </a:r>
            <a:r>
              <a:rPr lang="en-US" sz="1400" spc="-5" dirty="0">
                <a:effectLst/>
                <a:latin typeface="+mj-lt"/>
                <a:ea typeface="Arial MT"/>
                <a:cs typeface="Arial MT"/>
              </a:rPr>
              <a:t> </a:t>
            </a:r>
            <a:r>
              <a:rPr lang="en-US" sz="1400" dirty="0">
                <a:effectLst/>
                <a:latin typeface="+mj-lt"/>
                <a:ea typeface="Arial MT"/>
                <a:cs typeface="Arial MT"/>
              </a:rPr>
              <a:t>7,2013.</a:t>
            </a:r>
          </a:p>
          <a:p>
            <a:pPr marL="342900" marR="539750" lvl="0" indent="-342900" algn="just">
              <a:lnSpc>
                <a:spcPct val="150000"/>
              </a:lnSpc>
              <a:spcBef>
                <a:spcPts val="0"/>
              </a:spcBef>
              <a:spcAft>
                <a:spcPts val="0"/>
              </a:spcAft>
              <a:buFont typeface="+mj-lt"/>
              <a:buAutoNum type="alphaUcPeriod"/>
            </a:pPr>
            <a:r>
              <a:rPr lang="en-US" sz="1400" dirty="0">
                <a:effectLst/>
                <a:latin typeface="+mj-lt"/>
                <a:ea typeface="Arial MT"/>
                <a:cs typeface="Arial MT"/>
              </a:rPr>
              <a:t>“Understanding</a:t>
            </a:r>
            <a:r>
              <a:rPr lang="en-US" sz="1400" spc="65" dirty="0">
                <a:effectLst/>
                <a:latin typeface="+mj-lt"/>
                <a:ea typeface="Arial MT"/>
                <a:cs typeface="Arial MT"/>
              </a:rPr>
              <a:t> </a:t>
            </a:r>
            <a:r>
              <a:rPr lang="en-US" sz="1400" dirty="0">
                <a:effectLst/>
                <a:latin typeface="+mj-lt"/>
                <a:ea typeface="Arial MT"/>
                <a:cs typeface="Arial MT"/>
              </a:rPr>
              <a:t>E-Commerce:</a:t>
            </a:r>
            <a:r>
              <a:rPr lang="en-US" sz="1400" spc="65" dirty="0">
                <a:effectLst/>
                <a:latin typeface="+mj-lt"/>
                <a:ea typeface="Arial MT"/>
                <a:cs typeface="Arial MT"/>
              </a:rPr>
              <a:t> </a:t>
            </a:r>
            <a:r>
              <a:rPr lang="en-US" sz="1400" dirty="0">
                <a:effectLst/>
                <a:latin typeface="+mj-lt"/>
                <a:ea typeface="Arial MT"/>
                <a:cs typeface="Arial MT"/>
              </a:rPr>
              <a:t>A</a:t>
            </a:r>
            <a:r>
              <a:rPr lang="en-US" sz="1400" spc="55" dirty="0">
                <a:effectLst/>
                <a:latin typeface="+mj-lt"/>
                <a:ea typeface="Arial MT"/>
                <a:cs typeface="Arial MT"/>
              </a:rPr>
              <a:t> </a:t>
            </a:r>
            <a:r>
              <a:rPr lang="en-US" sz="1400" dirty="0">
                <a:effectLst/>
                <a:latin typeface="+mj-lt"/>
                <a:ea typeface="Arial MT"/>
                <a:cs typeface="Arial MT"/>
              </a:rPr>
              <a:t>study</a:t>
            </a:r>
            <a:r>
              <a:rPr lang="en-US" sz="1400" spc="50" dirty="0">
                <a:effectLst/>
                <a:latin typeface="+mj-lt"/>
                <a:ea typeface="Arial MT"/>
                <a:cs typeface="Arial MT"/>
              </a:rPr>
              <a:t> </a:t>
            </a:r>
            <a:r>
              <a:rPr lang="en-US" sz="1400" dirty="0">
                <a:effectLst/>
                <a:latin typeface="+mj-lt"/>
                <a:ea typeface="Arial MT"/>
                <a:cs typeface="Arial MT"/>
              </a:rPr>
              <a:t>with</a:t>
            </a:r>
            <a:r>
              <a:rPr lang="en-US" sz="1400" spc="50" dirty="0">
                <a:effectLst/>
                <a:latin typeface="+mj-lt"/>
                <a:ea typeface="Arial MT"/>
                <a:cs typeface="Arial MT"/>
              </a:rPr>
              <a:t> </a:t>
            </a:r>
            <a:r>
              <a:rPr lang="en-US" sz="1400" dirty="0">
                <a:effectLst/>
                <a:latin typeface="+mj-lt"/>
                <a:ea typeface="Arial MT"/>
                <a:cs typeface="Arial MT"/>
              </a:rPr>
              <a:t>reference</a:t>
            </a:r>
            <a:r>
              <a:rPr lang="en-US" sz="1400" spc="60" dirty="0">
                <a:effectLst/>
                <a:latin typeface="+mj-lt"/>
                <a:ea typeface="Arial MT"/>
                <a:cs typeface="Arial MT"/>
              </a:rPr>
              <a:t> </a:t>
            </a:r>
            <a:r>
              <a:rPr lang="en-US" sz="1400" dirty="0">
                <a:effectLst/>
                <a:latin typeface="+mj-lt"/>
                <a:ea typeface="Arial MT"/>
                <a:cs typeface="Arial MT"/>
              </a:rPr>
              <a:t>to</a:t>
            </a:r>
            <a:r>
              <a:rPr lang="en-US" sz="1400" spc="50" dirty="0">
                <a:effectLst/>
                <a:latin typeface="+mj-lt"/>
                <a:ea typeface="Arial MT"/>
                <a:cs typeface="Arial MT"/>
              </a:rPr>
              <a:t> </a:t>
            </a:r>
            <a:r>
              <a:rPr lang="en-US" sz="1400" dirty="0">
                <a:effectLst/>
                <a:latin typeface="+mj-lt"/>
                <a:ea typeface="Arial MT"/>
                <a:cs typeface="Arial MT"/>
              </a:rPr>
              <a:t>competitive</a:t>
            </a:r>
            <a:r>
              <a:rPr lang="en-US" sz="1400" spc="-305" dirty="0">
                <a:effectLst/>
                <a:latin typeface="+mj-lt"/>
                <a:ea typeface="Arial MT"/>
                <a:cs typeface="Arial MT"/>
              </a:rPr>
              <a:t> </a:t>
            </a:r>
            <a:r>
              <a:rPr lang="en-US" sz="1400" dirty="0">
                <a:effectLst/>
                <a:latin typeface="+mj-lt"/>
                <a:ea typeface="Arial MT"/>
                <a:cs typeface="Arial MT"/>
              </a:rPr>
              <a:t>economy”</a:t>
            </a:r>
            <a:r>
              <a:rPr lang="en-US" sz="1400" spc="5" dirty="0">
                <a:effectLst/>
                <a:latin typeface="+mj-lt"/>
                <a:ea typeface="Arial MT"/>
                <a:cs typeface="Arial MT"/>
              </a:rPr>
              <a:t> </a:t>
            </a:r>
            <a:r>
              <a:rPr lang="en-US" sz="1400" dirty="0">
                <a:effectLst/>
                <a:latin typeface="+mj-lt"/>
                <a:ea typeface="Arial MT"/>
                <a:cs typeface="Arial MT"/>
              </a:rPr>
              <a:t>by</a:t>
            </a:r>
            <a:r>
              <a:rPr lang="en-US" sz="1400" spc="5" dirty="0">
                <a:effectLst/>
                <a:latin typeface="+mj-lt"/>
                <a:ea typeface="Arial MT"/>
                <a:cs typeface="Arial MT"/>
              </a:rPr>
              <a:t> </a:t>
            </a:r>
            <a:r>
              <a:rPr lang="en-US" sz="1400" dirty="0">
                <a:effectLst/>
                <a:latin typeface="+mj-lt"/>
                <a:ea typeface="Arial MT"/>
                <a:cs typeface="Arial MT"/>
              </a:rPr>
              <a:t>Neha</a:t>
            </a:r>
            <a:r>
              <a:rPr lang="en-US" sz="1400" spc="5" dirty="0">
                <a:effectLst/>
                <a:latin typeface="+mj-lt"/>
                <a:ea typeface="Arial MT"/>
                <a:cs typeface="Arial MT"/>
              </a:rPr>
              <a:t> </a:t>
            </a:r>
            <a:r>
              <a:rPr lang="en-US" sz="1400" dirty="0">
                <a:effectLst/>
                <a:latin typeface="+mj-lt"/>
                <a:ea typeface="Arial MT"/>
                <a:cs typeface="Arial MT"/>
              </a:rPr>
              <a:t>Wadhawan</a:t>
            </a:r>
            <a:r>
              <a:rPr lang="en-US" sz="1400" spc="5" dirty="0">
                <a:effectLst/>
                <a:latin typeface="+mj-lt"/>
                <a:ea typeface="Arial MT"/>
                <a:cs typeface="Arial MT"/>
              </a:rPr>
              <a:t> </a:t>
            </a:r>
            <a:r>
              <a:rPr lang="en-US" sz="1400" dirty="0">
                <a:effectLst/>
                <a:latin typeface="+mj-lt"/>
                <a:ea typeface="Arial MT"/>
                <a:cs typeface="Arial MT"/>
              </a:rPr>
              <a:t>and RK Arya in Journal of Critical</a:t>
            </a:r>
            <a:r>
              <a:rPr lang="en-US" sz="1400" spc="5" dirty="0">
                <a:effectLst/>
                <a:latin typeface="+mj-lt"/>
                <a:ea typeface="Arial MT"/>
                <a:cs typeface="Arial MT"/>
              </a:rPr>
              <a:t> </a:t>
            </a:r>
            <a:r>
              <a:rPr lang="en-US" sz="1400" dirty="0">
                <a:effectLst/>
                <a:latin typeface="+mj-lt"/>
                <a:ea typeface="Arial MT"/>
                <a:cs typeface="Arial MT"/>
              </a:rPr>
              <a:t>Reviews on</a:t>
            </a:r>
            <a:r>
              <a:rPr lang="en-US" sz="1400" spc="5" dirty="0">
                <a:effectLst/>
                <a:latin typeface="+mj-lt"/>
                <a:ea typeface="Arial MT"/>
                <a:cs typeface="Arial MT"/>
              </a:rPr>
              <a:t> </a:t>
            </a:r>
            <a:r>
              <a:rPr lang="en-US" sz="1400" dirty="0">
                <a:effectLst/>
                <a:latin typeface="+mj-lt"/>
                <a:ea typeface="Arial MT"/>
                <a:cs typeface="Arial MT"/>
              </a:rPr>
              <a:t>25</a:t>
            </a:r>
            <a:r>
              <a:rPr lang="en-US" sz="1400" spc="-5" dirty="0">
                <a:effectLst/>
                <a:latin typeface="+mj-lt"/>
                <a:ea typeface="Arial MT"/>
                <a:cs typeface="Arial MT"/>
              </a:rPr>
              <a:t> </a:t>
            </a:r>
            <a:r>
              <a:rPr lang="en-US" sz="1400" dirty="0">
                <a:effectLst/>
                <a:latin typeface="+mj-lt"/>
                <a:ea typeface="Arial MT"/>
                <a:cs typeface="Arial MT"/>
              </a:rPr>
              <a:t>June</a:t>
            </a:r>
            <a:r>
              <a:rPr lang="en-US" sz="1400" spc="-5" dirty="0">
                <a:effectLst/>
                <a:latin typeface="+mj-lt"/>
                <a:ea typeface="Arial MT"/>
                <a:cs typeface="Arial MT"/>
              </a:rPr>
              <a:t> </a:t>
            </a:r>
            <a:r>
              <a:rPr lang="en-US" sz="1400" dirty="0">
                <a:effectLst/>
                <a:latin typeface="+mj-lt"/>
                <a:ea typeface="Arial MT"/>
                <a:cs typeface="Arial MT"/>
              </a:rPr>
              <a:t>2020</a:t>
            </a:r>
          </a:p>
          <a:p>
            <a:pPr marL="298450" marR="1273810" indent="-285750" algn="just">
              <a:lnSpc>
                <a:spcPct val="150000"/>
              </a:lnSpc>
              <a:spcBef>
                <a:spcPts val="95"/>
              </a:spcBef>
              <a:buFont typeface="Arial" panose="020B0604020202020204" pitchFamily="34" charset="0"/>
              <a:buChar char="•"/>
            </a:pPr>
            <a:endParaRPr lang="en-IN" sz="15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7759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PRESENTATION OUTLINE</a:t>
            </a:r>
          </a:p>
        </p:txBody>
      </p:sp>
      <p:sp>
        <p:nvSpPr>
          <p:cNvPr id="3" name="Date Placeholder 2"/>
          <p:cNvSpPr>
            <a:spLocks noGrp="1"/>
          </p:cNvSpPr>
          <p:nvPr>
            <p:ph type="dt" sz="half" idx="10"/>
          </p:nvPr>
        </p:nvSpPr>
        <p:spPr/>
        <p:txBody>
          <a:bodyPr/>
          <a:lstStyle/>
          <a:p>
            <a:fld id="{90D305F7-9DF8-482F-A92F-377DE8B06454}" type="datetime3">
              <a:rPr lang="en-US" smtClean="0"/>
              <a:pPr/>
              <a:t>3 May 2024</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2</a:t>
            </a:fld>
            <a:endParaRPr lang="en-US"/>
          </a:p>
        </p:txBody>
      </p:sp>
      <p:sp>
        <p:nvSpPr>
          <p:cNvPr id="8" name="Content Placeholder 7">
            <a:extLst>
              <a:ext uri="{FF2B5EF4-FFF2-40B4-BE49-F238E27FC236}">
                <a16:creationId xmlns:a16="http://schemas.microsoft.com/office/drawing/2014/main" id="{618AD61A-76DE-ECFA-DFAC-DFAC99235981}"/>
              </a:ext>
            </a:extLst>
          </p:cNvPr>
          <p:cNvSpPr>
            <a:spLocks noGrp="1"/>
          </p:cNvSpPr>
          <p:nvPr>
            <p:ph idx="1"/>
          </p:nvPr>
        </p:nvSpPr>
        <p:spPr>
          <a:xfrm>
            <a:off x="762000" y="1447800"/>
            <a:ext cx="8229600" cy="4525963"/>
          </a:xfrm>
        </p:spPr>
        <p:txBody>
          <a:bodyPr>
            <a:normAutofit/>
          </a:bodyPr>
          <a:lstStyle/>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COURSE CERTIFICATION</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OBJECTIVE OF THE PROPOSED WORK</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LITERATURE SURVEY</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MODULES</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RESULT AND DISCUSSION</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CONCLUSION</a:t>
            </a:r>
          </a:p>
          <a:p>
            <a:pPr>
              <a:lnSpc>
                <a:spcPct val="150000"/>
              </a:lnSpc>
            </a:pPr>
            <a:r>
              <a:rPr lang="en-US" sz="2200" dirty="0">
                <a:latin typeface="Cambria" panose="02040503050406030204" pitchFamily="18" charset="0"/>
                <a:ea typeface="Cambria" panose="02040503050406030204" pitchFamily="18" charset="0"/>
                <a:cs typeface="Arial" panose="020B0604020202020204" pitchFamily="34" charset="0"/>
              </a:rPr>
              <a:t>REFERENCES</a:t>
            </a:r>
          </a:p>
          <a:p>
            <a:endParaRPr lang="en-IN" sz="2200" dirty="0"/>
          </a:p>
        </p:txBody>
      </p:sp>
    </p:spTree>
    <p:extLst>
      <p:ext uri="{BB962C8B-B14F-4D97-AF65-F5344CB8AC3E}">
        <p14:creationId xmlns:p14="http://schemas.microsoft.com/office/powerpoint/2010/main" val="702899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THANK YOU</a:t>
            </a:r>
          </a:p>
        </p:txBody>
      </p:sp>
      <p:sp>
        <p:nvSpPr>
          <p:cNvPr id="3" name="Date Placeholder 2"/>
          <p:cNvSpPr>
            <a:spLocks noGrp="1"/>
          </p:cNvSpPr>
          <p:nvPr>
            <p:ph type="dt" sz="half" idx="10"/>
          </p:nvPr>
        </p:nvSpPr>
        <p:spPr/>
        <p:txBody>
          <a:bodyPr/>
          <a:lstStyle/>
          <a:p>
            <a:fld id="{90D305F7-9DF8-482F-A92F-377DE8B06454}" type="datetime3">
              <a:rPr lang="en-US" smtClean="0"/>
              <a:pPr/>
              <a:t>3 May 2024</a:t>
            </a:fld>
            <a:endParaRPr lang="en-US"/>
          </a:p>
        </p:txBody>
      </p:sp>
      <p:sp>
        <p:nvSpPr>
          <p:cNvPr id="4" name="Footer Placeholder 3"/>
          <p:cNvSpPr>
            <a:spLocks noGrp="1"/>
          </p:cNvSpPr>
          <p:nvPr>
            <p:ph type="ftr" sz="quarter" idx="11"/>
          </p:nvPr>
        </p:nvSpPr>
        <p:spPr/>
        <p:txBody>
          <a:bodyPr/>
          <a:lstStyle/>
          <a:p>
            <a:r>
              <a:rPr lang="en-US"/>
              <a:t>School of Computing</a:t>
            </a:r>
          </a:p>
        </p:txBody>
      </p:sp>
      <p:sp>
        <p:nvSpPr>
          <p:cNvPr id="5" name="Slide Number Placeholder 4"/>
          <p:cNvSpPr>
            <a:spLocks noGrp="1"/>
          </p:cNvSpPr>
          <p:nvPr>
            <p:ph type="sldNum" sz="quarter" idx="12"/>
          </p:nvPr>
        </p:nvSpPr>
        <p:spPr/>
        <p:txBody>
          <a:bodyPr/>
          <a:lstStyle/>
          <a:p>
            <a:fld id="{7B28076C-CE04-4A00-BFAA-A90EA8355859}" type="slidenum">
              <a:rPr lang="en-US" smtClean="0"/>
              <a:pPr/>
              <a:t>20</a:t>
            </a:fld>
            <a:endParaRPr lang="en-US"/>
          </a:p>
        </p:txBody>
      </p:sp>
      <p:pic>
        <p:nvPicPr>
          <p:cNvPr id="6" name="Content Placeholder 5">
            <a:extLst>
              <a:ext uri="{FF2B5EF4-FFF2-40B4-BE49-F238E27FC236}">
                <a16:creationId xmlns:a16="http://schemas.microsoft.com/office/drawing/2014/main" id="{1321ABF1-399B-49D7-30CA-68F320F83B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217" y="2262843"/>
            <a:ext cx="5151566" cy="3200677"/>
          </a:xfrm>
          <a:prstGeom prst="rect">
            <a:avLst/>
          </a:prstGeom>
        </p:spPr>
      </p:pic>
    </p:spTree>
    <p:extLst>
      <p:ext uri="{BB962C8B-B14F-4D97-AF65-F5344CB8AC3E}">
        <p14:creationId xmlns:p14="http://schemas.microsoft.com/office/powerpoint/2010/main" val="11113293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FF7E6-0963-E937-7F92-44CF1FF4EFA5}"/>
              </a:ext>
            </a:extLst>
          </p:cNvPr>
          <p:cNvSpPr>
            <a:spLocks noGrp="1"/>
          </p:cNvSpPr>
          <p:nvPr>
            <p:ph type="title"/>
          </p:nvPr>
        </p:nvSpPr>
        <p:spPr>
          <a:xfrm>
            <a:off x="457200" y="327025"/>
            <a:ext cx="8229600" cy="838200"/>
          </a:xfrm>
        </p:spPr>
        <p:txBody>
          <a:bodyPr>
            <a:normAutofit/>
          </a:bodyPr>
          <a:lstStyle/>
          <a:p>
            <a:r>
              <a:rPr lang="en-IN" sz="3600" dirty="0">
                <a:solidFill>
                  <a:srgbClr val="FF0000"/>
                </a:solidFill>
              </a:rPr>
              <a:t>COURSE </a:t>
            </a:r>
            <a:r>
              <a:rPr lang="en-US" sz="3600" dirty="0">
                <a:solidFill>
                  <a:srgbClr val="FF0000"/>
                </a:solidFill>
              </a:rPr>
              <a:t>CERTIFICATE </a:t>
            </a:r>
            <a:endParaRPr lang="en-IN" sz="3600" dirty="0">
              <a:solidFill>
                <a:srgbClr val="FF0000"/>
              </a:solidFill>
            </a:endParaRPr>
          </a:p>
        </p:txBody>
      </p:sp>
      <p:sp>
        <p:nvSpPr>
          <p:cNvPr id="4" name="Date Placeholder 3">
            <a:extLst>
              <a:ext uri="{FF2B5EF4-FFF2-40B4-BE49-F238E27FC236}">
                <a16:creationId xmlns:a16="http://schemas.microsoft.com/office/drawing/2014/main" id="{07920F64-E573-798A-7ED3-9234FD954F01}"/>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05493631-991B-E983-9695-960C926822F4}"/>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F04A3CFD-BA7E-5AB2-88E7-7BD05FC674C4}"/>
              </a:ext>
            </a:extLst>
          </p:cNvPr>
          <p:cNvSpPr>
            <a:spLocks noGrp="1"/>
          </p:cNvSpPr>
          <p:nvPr>
            <p:ph type="sldNum" sz="quarter" idx="12"/>
          </p:nvPr>
        </p:nvSpPr>
        <p:spPr/>
        <p:txBody>
          <a:bodyPr/>
          <a:lstStyle/>
          <a:p>
            <a:fld id="{7B28076C-CE04-4A00-BFAA-A90EA8355859}" type="slidenum">
              <a:rPr lang="en-US" smtClean="0"/>
              <a:pPr/>
              <a:t>3</a:t>
            </a:fld>
            <a:endParaRPr lang="en-US"/>
          </a:p>
        </p:txBody>
      </p:sp>
      <p:pic>
        <p:nvPicPr>
          <p:cNvPr id="7" name="Picture 6">
            <a:extLst>
              <a:ext uri="{FF2B5EF4-FFF2-40B4-BE49-F238E27FC236}">
                <a16:creationId xmlns:a16="http://schemas.microsoft.com/office/drawing/2014/main" id="{164C7FA5-0B57-2C46-769D-247DAA94B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84" y="1259214"/>
            <a:ext cx="5502116" cy="5136165"/>
          </a:xfrm>
          <a:prstGeom prst="rect">
            <a:avLst/>
          </a:prstGeom>
        </p:spPr>
      </p:pic>
    </p:spTree>
    <p:extLst>
      <p:ext uri="{BB962C8B-B14F-4D97-AF65-F5344CB8AC3E}">
        <p14:creationId xmlns:p14="http://schemas.microsoft.com/office/powerpoint/2010/main" val="4221052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A44A-968B-B8D3-FB22-A1FE8C549E60}"/>
              </a:ext>
            </a:extLst>
          </p:cNvPr>
          <p:cNvSpPr>
            <a:spLocks noGrp="1"/>
          </p:cNvSpPr>
          <p:nvPr>
            <p:ph type="title"/>
          </p:nvPr>
        </p:nvSpPr>
        <p:spPr>
          <a:xfrm>
            <a:off x="298940" y="228600"/>
            <a:ext cx="8616460" cy="914400"/>
          </a:xfrm>
        </p:spPr>
        <p:txBody>
          <a:bodyPr/>
          <a:lstStyle/>
          <a:p>
            <a:r>
              <a:rPr lang="en-IN">
                <a:solidFill>
                  <a:srgbClr val="FF0000"/>
                </a:solidFill>
              </a:rPr>
              <a:t>ABSTRACT</a:t>
            </a:r>
            <a:endParaRPr lang="en-IN" dirty="0">
              <a:solidFill>
                <a:srgbClr val="FF0000"/>
              </a:solidFill>
            </a:endParaRPr>
          </a:p>
        </p:txBody>
      </p:sp>
      <p:sp>
        <p:nvSpPr>
          <p:cNvPr id="3" name="Content Placeholder 2">
            <a:extLst>
              <a:ext uri="{FF2B5EF4-FFF2-40B4-BE49-F238E27FC236}">
                <a16:creationId xmlns:a16="http://schemas.microsoft.com/office/drawing/2014/main" id="{34D1177C-37D8-7BED-782E-9E02DD83D319}"/>
              </a:ext>
            </a:extLst>
          </p:cNvPr>
          <p:cNvSpPr>
            <a:spLocks noGrp="1"/>
          </p:cNvSpPr>
          <p:nvPr>
            <p:ph idx="1"/>
          </p:nvPr>
        </p:nvSpPr>
        <p:spPr>
          <a:xfrm>
            <a:off x="381000" y="1371600"/>
            <a:ext cx="8464060" cy="5060950"/>
          </a:xfrm>
        </p:spPr>
        <p:txBody>
          <a:bodyPr>
            <a:noAutofit/>
          </a:bodyPr>
          <a:lstStyle/>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Online marketplace for agricultural products with Java-based chat box and MySQL database.</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Aims to simplify agricultural trade by connecting farmers, distributors, and consumers.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Java chat box enables real-time communication, enhancing trust and transaction smoothness.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MySQL database efficiently manages product listings, user profiles, and transactions.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Design and implementation focus on improving accessibility and efficiency in agricultural trade.</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Usability evaluation through user testing and feedback.</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Chat box features include emoji reactions, message pinning, and group discussions.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Clear indicators for new messages and notifications keep users updated.</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Comprehensive customer support provided through the chat box.</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Access to price details enables informed decisions and transparent transactions.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Chatbot assists users in finding specific agricultural products based on their requirements.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Provides personalized recommendations to users based on their past interactions and preferences.</a:t>
            </a:r>
          </a:p>
          <a:p>
            <a:pPr algn="just">
              <a:lnSpc>
                <a:spcPct val="107000"/>
              </a:lnSpc>
              <a:spcAft>
                <a:spcPts val="800"/>
              </a:spcAft>
            </a:pPr>
            <a:r>
              <a:rPr lang="en-US" sz="1400" kern="100" dirty="0">
                <a:effectLst/>
                <a:latin typeface="+mj-lt"/>
                <a:ea typeface="Calibri" panose="020F0502020204030204" pitchFamily="34" charset="0"/>
                <a:cs typeface="Arial" panose="020B0604020202020204" pitchFamily="34" charset="0"/>
              </a:rPr>
              <a:t>Offers guidance on best farming practices, crop management techniques, and market trends to farmers.</a:t>
            </a:r>
          </a:p>
          <a:p>
            <a:pPr algn="just">
              <a:lnSpc>
                <a:spcPct val="107000"/>
              </a:lnSpc>
              <a:spcAft>
                <a:spcPts val="800"/>
              </a:spcAft>
            </a:pP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36E92080-0514-BFAD-8063-949D3265D319}"/>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308AAB0B-28AB-EB46-3F6F-7C66B8B45965}"/>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25EE1130-4780-7D65-F7BC-CC59CF9CC57A}"/>
              </a:ext>
            </a:extLst>
          </p:cNvPr>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1121454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5E9F-CB75-F522-F7BA-B89CA7D8E6B5}"/>
              </a:ext>
            </a:extLst>
          </p:cNvPr>
          <p:cNvSpPr>
            <a:spLocks noGrp="1"/>
          </p:cNvSpPr>
          <p:nvPr>
            <p:ph type="title"/>
          </p:nvPr>
        </p:nvSpPr>
        <p:spPr>
          <a:xfrm>
            <a:off x="298940" y="228600"/>
            <a:ext cx="8616460" cy="990600"/>
          </a:xfrm>
        </p:spPr>
        <p:txBody>
          <a:bodyPr>
            <a:normAutofit/>
          </a:bodyPr>
          <a:lstStyle/>
          <a:p>
            <a:r>
              <a:rPr lang="en-US" sz="3600" dirty="0">
                <a:solidFill>
                  <a:srgbClr val="FF0000"/>
                </a:solidFill>
              </a:rPr>
              <a:t>OBJECTIVE OF THE PROPOSED WORK</a:t>
            </a:r>
            <a:endParaRPr lang="en-IN" sz="3600" dirty="0">
              <a:solidFill>
                <a:srgbClr val="FF0000"/>
              </a:solidFill>
            </a:endParaRPr>
          </a:p>
        </p:txBody>
      </p:sp>
      <p:sp>
        <p:nvSpPr>
          <p:cNvPr id="3" name="Content Placeholder 2">
            <a:extLst>
              <a:ext uri="{FF2B5EF4-FFF2-40B4-BE49-F238E27FC236}">
                <a16:creationId xmlns:a16="http://schemas.microsoft.com/office/drawing/2014/main" id="{3DDF1AD2-1E1E-305A-1348-25B95D4D1D58}"/>
              </a:ext>
            </a:extLst>
          </p:cNvPr>
          <p:cNvSpPr>
            <a:spLocks noGrp="1"/>
          </p:cNvSpPr>
          <p:nvPr>
            <p:ph idx="1"/>
          </p:nvPr>
        </p:nvSpPr>
        <p:spPr>
          <a:xfrm>
            <a:off x="298940" y="1295400"/>
            <a:ext cx="8616460" cy="5257800"/>
          </a:xfrm>
        </p:spPr>
        <p:txBody>
          <a:bodyPr>
            <a:normAutofit/>
          </a:bodyPr>
          <a:lstStyle/>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E-commerce encompasses purchasing goods and services online via the internet.</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Four major types: Business-to-Business (B2B), Business-to-Consumer (B2C), Consumer-to-Consumer (C2C), Consumer-to-Business (C2B).</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Communication process: browser communicates with the online store, order validation, notification of successful processing, order details sent to the warehouse.</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Chatbot "Assist" facilitates seamless communication between farmers and shoppers.</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Intuitive interface and natural language processing capabilities aid customers in finding products and answering farming queries.</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Provides valuable insights into agricultural trends, empowering users with knowledge.</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Aims to revolutionize agricultural trade by connecting farmers directly with consumers.</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Eliminates the need for intermediaries, allowing farmers to set fair prices and maximize profits.</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Offers personalized recommendations based on user preferences and past interactions</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.Assists farmers in understanding market demand and adapting their produce accordingly.</a:t>
            </a:r>
          </a:p>
          <a:p>
            <a:pPr algn="just">
              <a:lnSpc>
                <a:spcPct val="150000"/>
              </a:lnSpc>
            </a:pPr>
            <a:r>
              <a:rPr lang="en-US" sz="1400" dirty="0">
                <a:solidFill>
                  <a:srgbClr val="333333"/>
                </a:solidFill>
                <a:effectLst/>
                <a:latin typeface="+mj-lt"/>
                <a:ea typeface="Calibri" panose="020F0502020204030204" pitchFamily="34" charset="0"/>
                <a:cs typeface="Arial" panose="020B0604020202020204" pitchFamily="34" charset="0"/>
              </a:rPr>
              <a:t>Ensures a fair and prosperous future for farmers while meeting consumers' evolving needs in the digital age.</a:t>
            </a:r>
          </a:p>
        </p:txBody>
      </p:sp>
      <p:sp>
        <p:nvSpPr>
          <p:cNvPr id="4" name="Date Placeholder 3">
            <a:extLst>
              <a:ext uri="{FF2B5EF4-FFF2-40B4-BE49-F238E27FC236}">
                <a16:creationId xmlns:a16="http://schemas.microsoft.com/office/drawing/2014/main" id="{21B20944-EBD9-3002-442A-03CD0079C839}"/>
              </a:ext>
            </a:extLst>
          </p:cNvPr>
          <p:cNvSpPr>
            <a:spLocks noGrp="1"/>
          </p:cNvSpPr>
          <p:nvPr>
            <p:ph type="dt" sz="half" idx="10"/>
          </p:nvPr>
        </p:nvSpPr>
        <p:spPr/>
        <p:txBody>
          <a:bodyPr/>
          <a:lstStyle/>
          <a:p>
            <a:fld id="{DD1A6F9D-DD77-42A7-A6AB-57439E778FC8}" type="datetime3">
              <a:rPr lang="en-US" smtClean="0"/>
              <a:pPr/>
              <a:t>3 May 2024</a:t>
            </a:fld>
            <a:endParaRPr lang="en-US" dirty="0"/>
          </a:p>
        </p:txBody>
      </p:sp>
      <p:sp>
        <p:nvSpPr>
          <p:cNvPr id="5" name="Footer Placeholder 4">
            <a:extLst>
              <a:ext uri="{FF2B5EF4-FFF2-40B4-BE49-F238E27FC236}">
                <a16:creationId xmlns:a16="http://schemas.microsoft.com/office/drawing/2014/main" id="{1DE915E0-3D63-9B75-96A1-B39D4804A61A}"/>
              </a:ext>
            </a:extLst>
          </p:cNvPr>
          <p:cNvSpPr>
            <a:spLocks noGrp="1"/>
          </p:cNvSpPr>
          <p:nvPr>
            <p:ph type="ftr" sz="quarter" idx="11"/>
          </p:nvPr>
        </p:nvSpPr>
        <p:spPr/>
        <p:txBody>
          <a:bodyPr/>
          <a:lstStyle/>
          <a:p>
            <a:r>
              <a:rPr lang="en-US" dirty="0"/>
              <a:t>School of Computing</a:t>
            </a:r>
          </a:p>
        </p:txBody>
      </p:sp>
      <p:sp>
        <p:nvSpPr>
          <p:cNvPr id="6" name="Slide Number Placeholder 5">
            <a:extLst>
              <a:ext uri="{FF2B5EF4-FFF2-40B4-BE49-F238E27FC236}">
                <a16:creationId xmlns:a16="http://schemas.microsoft.com/office/drawing/2014/main" id="{35B655EA-DFA6-298B-FD29-C1FB53DFD288}"/>
              </a:ext>
            </a:extLst>
          </p:cNvPr>
          <p:cNvSpPr>
            <a:spLocks noGrp="1"/>
          </p:cNvSpPr>
          <p:nvPr>
            <p:ph type="sldNum" sz="quarter" idx="12"/>
          </p:nvPr>
        </p:nvSpPr>
        <p:spPr/>
        <p:txBody>
          <a:bodyPr/>
          <a:lstStyle/>
          <a:p>
            <a:fld id="{7B28076C-CE04-4A00-BFAA-A90EA8355859}" type="slidenum">
              <a:rPr lang="en-US" smtClean="0"/>
              <a:pPr/>
              <a:t>5</a:t>
            </a:fld>
            <a:endParaRPr lang="en-US"/>
          </a:p>
        </p:txBody>
      </p:sp>
    </p:spTree>
    <p:extLst>
      <p:ext uri="{BB962C8B-B14F-4D97-AF65-F5344CB8AC3E}">
        <p14:creationId xmlns:p14="http://schemas.microsoft.com/office/powerpoint/2010/main" val="40830263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F258-CA38-86A1-920B-1C48A888A747}"/>
              </a:ext>
            </a:extLst>
          </p:cNvPr>
          <p:cNvSpPr>
            <a:spLocks noGrp="1"/>
          </p:cNvSpPr>
          <p:nvPr>
            <p:ph type="title"/>
          </p:nvPr>
        </p:nvSpPr>
        <p:spPr/>
        <p:txBody>
          <a:bodyPr>
            <a:normAutofit/>
          </a:bodyPr>
          <a:lstStyle/>
          <a:p>
            <a:r>
              <a:rPr lang="en-US" sz="3600" dirty="0">
                <a:solidFill>
                  <a:srgbClr val="FF0000"/>
                </a:solidFill>
                <a:cs typeface="Arial" panose="020B0604020202020204" pitchFamily="34" charset="0"/>
              </a:rPr>
              <a:t>LITERATURE SURVEY</a:t>
            </a:r>
            <a:endParaRPr lang="en-IN" sz="3600" dirty="0">
              <a:solidFill>
                <a:srgbClr val="FF0000"/>
              </a:solidFill>
              <a:cs typeface="Arial" panose="020B0604020202020204" pitchFamily="34" charset="0"/>
            </a:endParaRPr>
          </a:p>
        </p:txBody>
      </p:sp>
      <p:sp>
        <p:nvSpPr>
          <p:cNvPr id="4" name="Date Placeholder 3">
            <a:extLst>
              <a:ext uri="{FF2B5EF4-FFF2-40B4-BE49-F238E27FC236}">
                <a16:creationId xmlns:a16="http://schemas.microsoft.com/office/drawing/2014/main" id="{C29C1037-06D9-0B29-4C24-81717900A4DC}"/>
              </a:ext>
            </a:extLst>
          </p:cNvPr>
          <p:cNvSpPr>
            <a:spLocks noGrp="1"/>
          </p:cNvSpPr>
          <p:nvPr>
            <p:ph type="dt" sz="half" idx="10"/>
          </p:nvPr>
        </p:nvSpPr>
        <p:spPr/>
        <p:txBody>
          <a:bodyPr/>
          <a:lstStyle/>
          <a:p>
            <a:fld id="{DD1A6F9D-DD77-42A7-A6AB-57439E778FC8}" type="datetime3">
              <a:rPr lang="en-US" smtClean="0"/>
              <a:pPr/>
              <a:t>3 May 2024</a:t>
            </a:fld>
            <a:endParaRPr lang="en-US" dirty="0"/>
          </a:p>
        </p:txBody>
      </p:sp>
      <p:sp>
        <p:nvSpPr>
          <p:cNvPr id="5" name="Footer Placeholder 4">
            <a:extLst>
              <a:ext uri="{FF2B5EF4-FFF2-40B4-BE49-F238E27FC236}">
                <a16:creationId xmlns:a16="http://schemas.microsoft.com/office/drawing/2014/main" id="{9A08926D-E5AC-53FA-0698-C4C7342F894A}"/>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4C28C33B-1E29-716B-09D6-EB8D641FB495}"/>
              </a:ext>
            </a:extLst>
          </p:cNvPr>
          <p:cNvSpPr>
            <a:spLocks noGrp="1"/>
          </p:cNvSpPr>
          <p:nvPr>
            <p:ph type="sldNum" sz="quarter" idx="12"/>
          </p:nvPr>
        </p:nvSpPr>
        <p:spPr/>
        <p:txBody>
          <a:bodyPr/>
          <a:lstStyle/>
          <a:p>
            <a:fld id="{7B28076C-CE04-4A00-BFAA-A90EA8355859}" type="slidenum">
              <a:rPr lang="en-US" smtClean="0"/>
              <a:pPr/>
              <a:t>6</a:t>
            </a:fld>
            <a:endParaRPr lang="en-US"/>
          </a:p>
        </p:txBody>
      </p:sp>
      <p:sp>
        <p:nvSpPr>
          <p:cNvPr id="7" name="TextBox 6">
            <a:extLst>
              <a:ext uri="{FF2B5EF4-FFF2-40B4-BE49-F238E27FC236}">
                <a16:creationId xmlns:a16="http://schemas.microsoft.com/office/drawing/2014/main" id="{C61EF66C-AD98-C593-F0F5-10F1237BB3CF}"/>
              </a:ext>
            </a:extLst>
          </p:cNvPr>
          <p:cNvSpPr txBox="1"/>
          <p:nvPr/>
        </p:nvSpPr>
        <p:spPr>
          <a:xfrm>
            <a:off x="389788" y="1422072"/>
            <a:ext cx="8364423" cy="4983352"/>
          </a:xfrm>
          <a:prstGeom prst="rect">
            <a:avLst/>
          </a:prstGeom>
          <a:noFill/>
        </p:spPr>
        <p:txBody>
          <a:bodyPr wrap="square">
            <a:spAutoFit/>
          </a:bodyPr>
          <a:lstStyle/>
          <a:p>
            <a:pPr marL="12700" marR="5715" algn="just">
              <a:lnSpc>
                <a:spcPct val="150000"/>
              </a:lnSpc>
              <a:spcBef>
                <a:spcPts val="250"/>
              </a:spcBef>
            </a:pPr>
            <a:r>
              <a:rPr lang="en-US" sz="1400" spc="-5" dirty="0">
                <a:latin typeface="Calibri" panose="020F0502020204030204" pitchFamily="34" charset="0"/>
                <a:ea typeface="Calibri" panose="020F0502020204030204" pitchFamily="34" charset="0"/>
                <a:cs typeface="Calibri" panose="020F0502020204030204" pitchFamily="34" charset="0"/>
              </a:rPr>
              <a:t>          The application is developed using HTML, CSS, JAVA SCRIPT and SQL database. This is a simple e- commerce application developed for farmers to sell their products easier, and enabling buyers to purchase their products.      We have not used any specific algorithm to develop this project. It all works in simple Java coding and connection to database. Registration of each category of user is saved in the database. As we add products into the store, it is stored in the database for the buyers to know the stock availability before purchasing the same. If the same is not available, they can contact the store and order</a:t>
            </a:r>
          </a:p>
          <a:p>
            <a:pPr marL="12700" marR="5715" algn="just">
              <a:lnSpc>
                <a:spcPct val="150000"/>
              </a:lnSpc>
              <a:spcBef>
                <a:spcPts val="250"/>
              </a:spcBef>
            </a:pPr>
            <a:r>
              <a:rPr lang="en-US" sz="1400" dirty="0">
                <a:latin typeface="Calibri" panose="020F0502020204030204" pitchFamily="34" charset="0"/>
                <a:ea typeface="Calibri" panose="020F0502020204030204" pitchFamily="34" charset="0"/>
                <a:cs typeface="Calibri" panose="020F0502020204030204" pitchFamily="34" charset="0"/>
              </a:rPr>
              <a:t>          In the existing e-commerce portal to sell crops/fruits/vegetables, there is an intermediate vendor or multi-vendors through which the products are sold to us. Here, the vendor bargain with the farmers and get it at a very low cost and sell it to the customers at a high price, thereby earning profits, which in turn affects the farmers as they don’t even get the amount invested in the crops.</a:t>
            </a:r>
          </a:p>
          <a:p>
            <a:pPr marL="12700" marR="5715" algn="just">
              <a:lnSpc>
                <a:spcPct val="150000"/>
              </a:lnSpc>
              <a:spcBef>
                <a:spcPts val="250"/>
              </a:spcBef>
            </a:pPr>
            <a:r>
              <a:rPr lang="en-US" sz="1400" dirty="0">
                <a:latin typeface="Calibri" panose="020F0502020204030204" pitchFamily="34" charset="0"/>
                <a:ea typeface="Calibri" panose="020F0502020204030204" pitchFamily="34" charset="0"/>
                <a:cs typeface="Calibri" panose="020F0502020204030204" pitchFamily="34" charset="0"/>
              </a:rPr>
              <a:t>           In this application, we have removed the need of intermediate vendors. That is, the farmers can directly sell their end products online to the customers. Since this application has a very simple UI, they won’t face much difficulties navigating through. In this way, it is ensured that farmers get the maximum profit. Moreover, by eliminating intermediaries, we empower farmers to establish direct connections with consumers, fostering transparency and fair pricing in the agricultural supply chain</a:t>
            </a:r>
          </a:p>
        </p:txBody>
      </p:sp>
    </p:spTree>
    <p:extLst>
      <p:ext uri="{BB962C8B-B14F-4D97-AF65-F5344CB8AC3E}">
        <p14:creationId xmlns:p14="http://schemas.microsoft.com/office/powerpoint/2010/main" val="2940004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7EB-21CA-85EC-E70B-B80CF0732967}"/>
              </a:ext>
            </a:extLst>
          </p:cNvPr>
          <p:cNvSpPr>
            <a:spLocks noGrp="1"/>
          </p:cNvSpPr>
          <p:nvPr>
            <p:ph type="title"/>
          </p:nvPr>
        </p:nvSpPr>
        <p:spPr/>
        <p:txBody>
          <a:bodyPr/>
          <a:lstStyle/>
          <a:p>
            <a:r>
              <a:rPr lang="en-US" dirty="0">
                <a:solidFill>
                  <a:srgbClr val="FF0000"/>
                </a:solidFill>
                <a:cs typeface="Arial" panose="020B0604020202020204" pitchFamily="34" charset="0"/>
              </a:rPr>
              <a:t>PROPOSED SYSTEM</a:t>
            </a:r>
            <a:endParaRPr lang="en-US" dirty="0"/>
          </a:p>
        </p:txBody>
      </p:sp>
      <p:sp>
        <p:nvSpPr>
          <p:cNvPr id="3" name="Content Placeholder 2">
            <a:extLst>
              <a:ext uri="{FF2B5EF4-FFF2-40B4-BE49-F238E27FC236}">
                <a16:creationId xmlns:a16="http://schemas.microsoft.com/office/drawing/2014/main" id="{54B11B0F-1F65-19F1-64CC-BAD84640DB4E}"/>
              </a:ext>
            </a:extLst>
          </p:cNvPr>
          <p:cNvSpPr>
            <a:spLocks noGrp="1"/>
          </p:cNvSpPr>
          <p:nvPr>
            <p:ph idx="1"/>
          </p:nvPr>
        </p:nvSpPr>
        <p:spPr/>
        <p:txBody>
          <a:bodyPr>
            <a:normAutofit/>
          </a:bodyPr>
          <a:lstStyle/>
          <a:p>
            <a:pPr>
              <a:lnSpc>
                <a:spcPct val="150000"/>
              </a:lnSpc>
            </a:pPr>
            <a:r>
              <a:rPr lang="en-US" sz="1400" dirty="0">
                <a:latin typeface="+mj-lt"/>
                <a:cs typeface="Arial" panose="020B0604020202020204" pitchFamily="34" charset="0"/>
              </a:rPr>
              <a:t>Elimination of intermediate vendors allows farmers to sell products directly to customers.</a:t>
            </a:r>
          </a:p>
          <a:p>
            <a:pPr>
              <a:lnSpc>
                <a:spcPct val="150000"/>
              </a:lnSpc>
            </a:pPr>
            <a:r>
              <a:rPr lang="en-US" sz="1400" dirty="0">
                <a:latin typeface="+mj-lt"/>
                <a:cs typeface="Arial" panose="020B0604020202020204" pitchFamily="34" charset="0"/>
              </a:rPr>
              <a:t>Simple UI ensures ease of navigation for farmers.</a:t>
            </a:r>
          </a:p>
          <a:p>
            <a:pPr>
              <a:lnSpc>
                <a:spcPct val="150000"/>
              </a:lnSpc>
            </a:pPr>
            <a:r>
              <a:rPr lang="en-US" sz="1400" dirty="0">
                <a:latin typeface="+mj-lt"/>
                <a:cs typeface="Arial" panose="020B0604020202020204" pitchFamily="34" charset="0"/>
              </a:rPr>
              <a:t>Direct sales increase profit margins for farmers.</a:t>
            </a:r>
          </a:p>
          <a:p>
            <a:pPr>
              <a:lnSpc>
                <a:spcPct val="150000"/>
              </a:lnSpc>
            </a:pPr>
            <a:r>
              <a:rPr lang="en-US" sz="1400" dirty="0">
                <a:latin typeface="+mj-lt"/>
                <a:cs typeface="Arial" panose="020B0604020202020204" pitchFamily="34" charset="0"/>
              </a:rPr>
              <a:t>Empowers farmers to establish direct connections with consumers.</a:t>
            </a:r>
          </a:p>
          <a:p>
            <a:pPr>
              <a:lnSpc>
                <a:spcPct val="150000"/>
              </a:lnSpc>
            </a:pPr>
            <a:r>
              <a:rPr lang="en-US" sz="1400" dirty="0">
                <a:latin typeface="+mj-lt"/>
                <a:cs typeface="Arial" panose="020B0604020202020204" pitchFamily="34" charset="0"/>
              </a:rPr>
              <a:t>Fosters transparency and fair pricing in the agricultural supply chain.</a:t>
            </a:r>
          </a:p>
          <a:p>
            <a:pPr>
              <a:lnSpc>
                <a:spcPct val="150000"/>
              </a:lnSpc>
            </a:pPr>
            <a:r>
              <a:rPr lang="en-US" sz="1400" dirty="0">
                <a:latin typeface="+mj-lt"/>
                <a:cs typeface="Arial" panose="020B0604020202020204" pitchFamily="34" charset="0"/>
              </a:rPr>
              <a:t>Encourages consumer trust in the origin and quality of products.</a:t>
            </a:r>
          </a:p>
          <a:p>
            <a:pPr>
              <a:lnSpc>
                <a:spcPct val="150000"/>
              </a:lnSpc>
            </a:pPr>
            <a:r>
              <a:rPr lang="en-US" sz="1400" dirty="0">
                <a:latin typeface="+mj-lt"/>
                <a:cs typeface="Arial" panose="020B0604020202020204" pitchFamily="34" charset="0"/>
              </a:rPr>
              <a:t>Reduces dependency on middlemen and their associated costs.</a:t>
            </a:r>
          </a:p>
          <a:p>
            <a:pPr>
              <a:lnSpc>
                <a:spcPct val="150000"/>
              </a:lnSpc>
            </a:pPr>
            <a:r>
              <a:rPr lang="en-US" sz="1400" dirty="0">
                <a:latin typeface="+mj-lt"/>
                <a:cs typeface="Arial" panose="020B0604020202020204" pitchFamily="34" charset="0"/>
              </a:rPr>
              <a:t>Enables farmers to have greater control over their sales and pricing strategies.</a:t>
            </a:r>
          </a:p>
          <a:p>
            <a:pPr>
              <a:lnSpc>
                <a:spcPct val="150000"/>
              </a:lnSpc>
            </a:pPr>
            <a:r>
              <a:rPr lang="en-US" sz="1400" dirty="0">
                <a:latin typeface="+mj-lt"/>
                <a:cs typeface="Arial" panose="020B0604020202020204" pitchFamily="34" charset="0"/>
              </a:rPr>
              <a:t>Facilitates feedback and communication between farmers and consumers.</a:t>
            </a:r>
          </a:p>
          <a:p>
            <a:pPr>
              <a:lnSpc>
                <a:spcPct val="150000"/>
              </a:lnSpc>
            </a:pPr>
            <a:r>
              <a:rPr lang="en-US" sz="1400" dirty="0">
                <a:latin typeface="+mj-lt"/>
                <a:cs typeface="Arial" panose="020B0604020202020204" pitchFamily="34" charset="0"/>
              </a:rPr>
              <a:t>Promotes sustainable agricultural practices by reducing carbon footprint associated with transportation and storage by eliminating intermediaries</a:t>
            </a:r>
          </a:p>
        </p:txBody>
      </p:sp>
      <p:sp>
        <p:nvSpPr>
          <p:cNvPr id="4" name="Date Placeholder 3">
            <a:extLst>
              <a:ext uri="{FF2B5EF4-FFF2-40B4-BE49-F238E27FC236}">
                <a16:creationId xmlns:a16="http://schemas.microsoft.com/office/drawing/2014/main" id="{D920779C-4BF2-D10C-9B60-BF275CB2E04A}"/>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90754E3D-FA5B-8587-61BC-D9933FF4BEBD}"/>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88884EEC-8578-7F72-D8BA-041C05B1E773}"/>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307558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D142-AA99-ED50-C2B4-3417D456A0E0}"/>
              </a:ext>
            </a:extLst>
          </p:cNvPr>
          <p:cNvSpPr>
            <a:spLocks noGrp="1"/>
          </p:cNvSpPr>
          <p:nvPr>
            <p:ph type="title"/>
          </p:nvPr>
        </p:nvSpPr>
        <p:spPr>
          <a:xfrm>
            <a:off x="298940" y="228600"/>
            <a:ext cx="8616460" cy="914400"/>
          </a:xfrm>
        </p:spPr>
        <p:txBody>
          <a:bodyPr>
            <a:normAutofit/>
          </a:bodyPr>
          <a:lstStyle/>
          <a:p>
            <a:r>
              <a:rPr lang="en-IN" sz="3600" dirty="0">
                <a:solidFill>
                  <a:srgbClr val="FF0000"/>
                </a:solidFill>
              </a:rPr>
              <a:t>SOFTWARE &amp; HARDWARE REQUIREMENTS</a:t>
            </a:r>
          </a:p>
        </p:txBody>
      </p:sp>
      <p:sp>
        <p:nvSpPr>
          <p:cNvPr id="3" name="Content Placeholder 2">
            <a:extLst>
              <a:ext uri="{FF2B5EF4-FFF2-40B4-BE49-F238E27FC236}">
                <a16:creationId xmlns:a16="http://schemas.microsoft.com/office/drawing/2014/main" id="{C91C4660-9B07-7BD8-1977-E22298DA94B1}"/>
              </a:ext>
            </a:extLst>
          </p:cNvPr>
          <p:cNvSpPr>
            <a:spLocks noGrp="1"/>
          </p:cNvSpPr>
          <p:nvPr>
            <p:ph idx="1"/>
          </p:nvPr>
        </p:nvSpPr>
        <p:spPr/>
        <p:txBody>
          <a:bodyPr>
            <a:normAutofit/>
          </a:bodyPr>
          <a:lstStyle/>
          <a:p>
            <a:pPr marL="0" indent="0" algn="just">
              <a:lnSpc>
                <a:spcPct val="150000"/>
              </a:lnSpc>
              <a:spcAft>
                <a:spcPts val="800"/>
              </a:spcAft>
              <a:buNone/>
            </a:pPr>
            <a:r>
              <a:rPr lang="en-US" sz="20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a:effectLst/>
                <a:latin typeface="Arial" panose="020B0604020202020204" pitchFamily="34" charset="0"/>
                <a:ea typeface="Calibri" panose="020F0502020204030204" pitchFamily="34" charset="0"/>
                <a:cs typeface="Arial" panose="020B0604020202020204" pitchFamily="34" charset="0"/>
              </a:rPr>
              <a:t>HARDWARE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Operating system  	:   Windows 7 and 7+</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RAM	</a:t>
            </a:r>
            <a:r>
              <a:rPr lang="en-US" sz="1400" dirty="0">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   8 GB or more</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Hard disc or SSD	                    :   More than 500 GB	</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Processor		  </a:t>
            </a:r>
            <a:r>
              <a:rPr lang="en-US" sz="1400" dirty="0">
                <a:latin typeface="Arial" panose="020B0604020202020204" pitchFamily="34" charset="0"/>
                <a:ea typeface="Calibri" panose="020F0502020204030204" pitchFamily="34" charset="0"/>
                <a:cs typeface="Arial" panose="020B0604020202020204" pitchFamily="34" charset="0"/>
              </a:rPr>
              <a:t>:</a:t>
            </a:r>
            <a:r>
              <a:rPr lang="en-US" sz="1400" dirty="0">
                <a:effectLst/>
                <a:latin typeface="Arial" panose="020B0604020202020204" pitchFamily="34" charset="0"/>
                <a:ea typeface="Calibri" panose="020F0502020204030204" pitchFamily="34" charset="0"/>
                <a:cs typeface="Arial" panose="020B0604020202020204" pitchFamily="34" charset="0"/>
              </a:rPr>
              <a:t>   Intel i3 or higher</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50000"/>
              </a:lnSpc>
              <a:spcAft>
                <a:spcPts val="800"/>
              </a:spcAft>
              <a:buNone/>
            </a:pPr>
            <a:r>
              <a:rPr lang="en-US" sz="1800" b="1" dirty="0">
                <a:effectLst/>
                <a:latin typeface="Arial" panose="020B0604020202020204" pitchFamily="34" charset="0"/>
                <a:ea typeface="Calibri" panose="020F0502020204030204" pitchFamily="34" charset="0"/>
                <a:cs typeface="Arial" panose="020B0604020202020204" pitchFamily="34" charset="0"/>
              </a:rPr>
              <a:t> SOFTWARE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Software	                  	:    HTML</a:t>
            </a:r>
            <a:r>
              <a:rPr lang="en-US" sz="1400" dirty="0">
                <a:latin typeface="Arial" panose="020B0604020202020204" pitchFamily="34" charset="0"/>
                <a:ea typeface="Calibri" panose="020F0502020204030204" pitchFamily="34" charset="0"/>
                <a:cs typeface="Arial" panose="020B0604020202020204" pitchFamily="34" charset="0"/>
              </a:rPr>
              <a:t>, CSS, PHP, JavaScript</a:t>
            </a:r>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Tool 			:     Visual </a:t>
            </a:r>
            <a:r>
              <a:rPr lang="en-US" sz="1400" dirty="0">
                <a:latin typeface="Arial" panose="020B0604020202020204" pitchFamily="34" charset="0"/>
                <a:cs typeface="Arial" panose="020B0604020202020204" pitchFamily="34" charset="0"/>
              </a:rPr>
              <a:t>Studio, XAMPP &amp; SQL</a:t>
            </a:r>
            <a:endParaRPr lang="en-IN" sz="14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53848BE-344C-23EE-B3E9-7C430FA69452}"/>
              </a:ext>
            </a:extLst>
          </p:cNvPr>
          <p:cNvSpPr>
            <a:spLocks noGrp="1"/>
          </p:cNvSpPr>
          <p:nvPr>
            <p:ph type="dt" sz="half" idx="10"/>
          </p:nvPr>
        </p:nvSpPr>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8285ECD4-660F-AAC3-7971-7436BF84154B}"/>
              </a:ext>
            </a:extLst>
          </p:cNvPr>
          <p:cNvSpPr>
            <a:spLocks noGrp="1"/>
          </p:cNvSpPr>
          <p:nvPr>
            <p:ph type="ftr" sz="quarter" idx="11"/>
          </p:nvPr>
        </p:nvSpPr>
        <p:spPr/>
        <p:txBody>
          <a:bodyPr/>
          <a:lstStyle/>
          <a:p>
            <a:r>
              <a:rPr lang="en-US"/>
              <a:t>School of Computing</a:t>
            </a:r>
          </a:p>
        </p:txBody>
      </p:sp>
      <p:sp>
        <p:nvSpPr>
          <p:cNvPr id="6" name="Slide Number Placeholder 5">
            <a:extLst>
              <a:ext uri="{FF2B5EF4-FFF2-40B4-BE49-F238E27FC236}">
                <a16:creationId xmlns:a16="http://schemas.microsoft.com/office/drawing/2014/main" id="{BFAF513D-3488-523D-0E3B-51CA5B2C8E7D}"/>
              </a:ext>
            </a:extLst>
          </p:cNvPr>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615888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CC4B-3AC2-2BE3-29A8-474157CE6CFA}"/>
              </a:ext>
            </a:extLst>
          </p:cNvPr>
          <p:cNvSpPr>
            <a:spLocks noGrp="1"/>
          </p:cNvSpPr>
          <p:nvPr>
            <p:ph type="title"/>
          </p:nvPr>
        </p:nvSpPr>
        <p:spPr>
          <a:xfrm>
            <a:off x="266700" y="151424"/>
            <a:ext cx="8610600" cy="1030357"/>
          </a:xfrm>
        </p:spPr>
        <p:txBody>
          <a:bodyPr>
            <a:normAutofit/>
          </a:bodyPr>
          <a:lstStyle/>
          <a:p>
            <a:r>
              <a:rPr lang="en-IN" sz="3600" dirty="0">
                <a:solidFill>
                  <a:srgbClr val="FF0000"/>
                </a:solidFill>
              </a:rPr>
              <a:t>FLOW DIAGRAM</a:t>
            </a:r>
          </a:p>
        </p:txBody>
      </p:sp>
      <p:sp>
        <p:nvSpPr>
          <p:cNvPr id="4" name="Date Placeholder 3">
            <a:extLst>
              <a:ext uri="{FF2B5EF4-FFF2-40B4-BE49-F238E27FC236}">
                <a16:creationId xmlns:a16="http://schemas.microsoft.com/office/drawing/2014/main" id="{DF836ADB-B789-A67B-87ED-9BFBC7F4764A}"/>
              </a:ext>
            </a:extLst>
          </p:cNvPr>
          <p:cNvSpPr>
            <a:spLocks noGrp="1"/>
          </p:cNvSpPr>
          <p:nvPr>
            <p:ph type="dt" sz="half" idx="10"/>
          </p:nvPr>
        </p:nvSpPr>
        <p:spPr>
          <a:xfrm>
            <a:off x="457200" y="6361890"/>
            <a:ext cx="2133600" cy="359585"/>
          </a:xfrm>
        </p:spPr>
        <p:txBody>
          <a:bodyPr/>
          <a:lstStyle/>
          <a:p>
            <a:fld id="{DD1A6F9D-DD77-42A7-A6AB-57439E778FC8}" type="datetime3">
              <a:rPr lang="en-US" smtClean="0"/>
              <a:pPr/>
              <a:t>3 May 2024</a:t>
            </a:fld>
            <a:endParaRPr lang="en-US"/>
          </a:p>
        </p:txBody>
      </p:sp>
      <p:sp>
        <p:nvSpPr>
          <p:cNvPr id="5" name="Footer Placeholder 4">
            <a:extLst>
              <a:ext uri="{FF2B5EF4-FFF2-40B4-BE49-F238E27FC236}">
                <a16:creationId xmlns:a16="http://schemas.microsoft.com/office/drawing/2014/main" id="{627D1B63-50E3-EC41-D355-A98214664EF1}"/>
              </a:ext>
            </a:extLst>
          </p:cNvPr>
          <p:cNvSpPr>
            <a:spLocks noGrp="1"/>
          </p:cNvSpPr>
          <p:nvPr>
            <p:ph type="ftr" sz="quarter" idx="11"/>
          </p:nvPr>
        </p:nvSpPr>
        <p:spPr>
          <a:xfrm>
            <a:off x="3124200" y="6361890"/>
            <a:ext cx="2895600" cy="359585"/>
          </a:xfrm>
        </p:spPr>
        <p:txBody>
          <a:bodyPr/>
          <a:lstStyle/>
          <a:p>
            <a:r>
              <a:rPr lang="en-US"/>
              <a:t>School of Computing</a:t>
            </a:r>
          </a:p>
        </p:txBody>
      </p:sp>
      <p:sp>
        <p:nvSpPr>
          <p:cNvPr id="6" name="Slide Number Placeholder 5">
            <a:extLst>
              <a:ext uri="{FF2B5EF4-FFF2-40B4-BE49-F238E27FC236}">
                <a16:creationId xmlns:a16="http://schemas.microsoft.com/office/drawing/2014/main" id="{BF9A7549-44D5-A805-16BE-3AC03CCE4E90}"/>
              </a:ext>
            </a:extLst>
          </p:cNvPr>
          <p:cNvSpPr>
            <a:spLocks noGrp="1"/>
          </p:cNvSpPr>
          <p:nvPr>
            <p:ph type="sldNum" sz="quarter" idx="12"/>
          </p:nvPr>
        </p:nvSpPr>
        <p:spPr>
          <a:xfrm>
            <a:off x="6553200" y="6361890"/>
            <a:ext cx="2133600" cy="359585"/>
          </a:xfrm>
        </p:spPr>
        <p:txBody>
          <a:bodyPr/>
          <a:lstStyle/>
          <a:p>
            <a:fld id="{7B28076C-CE04-4A00-BFAA-A90EA8355859}" type="slidenum">
              <a:rPr lang="en-US" smtClean="0"/>
              <a:pPr/>
              <a:t>9</a:t>
            </a:fld>
            <a:endParaRPr lang="en-US"/>
          </a:p>
        </p:txBody>
      </p:sp>
      <p:pic>
        <p:nvPicPr>
          <p:cNvPr id="7" name="Picture 6">
            <a:extLst>
              <a:ext uri="{FF2B5EF4-FFF2-40B4-BE49-F238E27FC236}">
                <a16:creationId xmlns:a16="http://schemas.microsoft.com/office/drawing/2014/main" id="{3716D5AD-45BE-E3AD-7D1B-30072252EC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306"/>
          <a:stretch/>
        </p:blipFill>
        <p:spPr>
          <a:xfrm>
            <a:off x="457200" y="1295400"/>
            <a:ext cx="8305799" cy="7239000"/>
          </a:xfrm>
          <a:prstGeom prst="rect">
            <a:avLst/>
          </a:prstGeom>
        </p:spPr>
      </p:pic>
    </p:spTree>
    <p:extLst>
      <p:ext uri="{BB962C8B-B14F-4D97-AF65-F5344CB8AC3E}">
        <p14:creationId xmlns:p14="http://schemas.microsoft.com/office/powerpoint/2010/main" val="1158070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6676</TotalTime>
  <Words>1722</Words>
  <Application>Microsoft Office PowerPoint</Application>
  <PresentationFormat>On-screen Show (4:3)</PresentationFormat>
  <Paragraphs>182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 (Headings)</vt:lpstr>
      <vt:lpstr>Cambria</vt:lpstr>
      <vt:lpstr>Custom Design</vt:lpstr>
      <vt:lpstr>“CHAT-DRIVEN E-COMMERCE EXPERIENCE”</vt:lpstr>
      <vt:lpstr>PRESENTATION OUTLINE</vt:lpstr>
      <vt:lpstr>COURSE CERTIFICATE </vt:lpstr>
      <vt:lpstr>ABSTRACT</vt:lpstr>
      <vt:lpstr>OBJECTIVE OF THE PROPOSED WORK</vt:lpstr>
      <vt:lpstr>LITERATURE SURVEY</vt:lpstr>
      <vt:lpstr>PROPOSED SYSTEM</vt:lpstr>
      <vt:lpstr>SOFTWARE &amp; HARDWARE REQUIREMENTS</vt:lpstr>
      <vt:lpstr>FLOW DIAGRAM</vt:lpstr>
      <vt:lpstr>MODULES</vt:lpstr>
      <vt:lpstr>MODULES</vt:lpstr>
      <vt:lpstr>MODULES</vt:lpstr>
      <vt:lpstr>MODULES</vt:lpstr>
      <vt:lpstr>MODULES</vt:lpstr>
      <vt:lpstr>MODULES</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shyam katta</cp:lastModifiedBy>
  <cp:revision>141</cp:revision>
  <dcterms:created xsi:type="dcterms:W3CDTF">2019-11-06T07:48:53Z</dcterms:created>
  <dcterms:modified xsi:type="dcterms:W3CDTF">2024-05-03T15:52:34Z</dcterms:modified>
</cp:coreProperties>
</file>